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comments/comment1.xml" ContentType="application/vnd.openxmlformats-officedocument.presentationml.comments+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1034" r:id="rId2"/>
    <p:sldId id="940" r:id="rId3"/>
    <p:sldId id="944" r:id="rId4"/>
    <p:sldId id="1035" r:id="rId5"/>
    <p:sldId id="1036" r:id="rId6"/>
    <p:sldId id="1021" r:id="rId7"/>
    <p:sldId id="1042" r:id="rId8"/>
    <p:sldId id="1037" r:id="rId9"/>
    <p:sldId id="1024" r:id="rId10"/>
    <p:sldId id="1025" r:id="rId11"/>
    <p:sldId id="1026" r:id="rId12"/>
    <p:sldId id="1038" r:id="rId13"/>
    <p:sldId id="1046" r:id="rId14"/>
    <p:sldId id="1039" r:id="rId15"/>
    <p:sldId id="1031" r:id="rId16"/>
    <p:sldId id="1043" r:id="rId17"/>
    <p:sldId id="1044" r:id="rId18"/>
    <p:sldId id="1045" r:id="rId19"/>
    <p:sldId id="104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磊" initials="王" lastIdx="1" clrIdx="0">
    <p:extLst>
      <p:ext uri="{19B8F6BF-5375-455C-9EA6-DF929625EA0E}">
        <p15:presenceInfo xmlns:p15="http://schemas.microsoft.com/office/powerpoint/2012/main" userId="86ed00ac5f3ff1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E45"/>
    <a:srgbClr val="0059DB"/>
    <a:srgbClr val="A6A6A6"/>
    <a:srgbClr val="82BDFE"/>
    <a:srgbClr val="A2CDD2"/>
    <a:srgbClr val="F7443D"/>
    <a:srgbClr val="7AB8BF"/>
    <a:srgbClr val="B2D6FE"/>
    <a:srgbClr val="5C92CF"/>
    <a:srgbClr val="FA93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941" autoAdjust="0"/>
  </p:normalViewPr>
  <p:slideViewPr>
    <p:cSldViewPr snapToGrid="0" showGuides="1">
      <p:cViewPr varScale="1">
        <p:scale>
          <a:sx n="86" d="100"/>
          <a:sy n="86" d="100"/>
        </p:scale>
        <p:origin x="562" y="48"/>
      </p:cViewPr>
      <p:guideLst>
        <p:guide orient="horz" pos="2183"/>
        <p:guide pos="381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1T19:41:25.090" idx="1">
    <p:pos x="6755" y="1763"/>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3E272-A017-45D1-BF50-E01C56DEC431}" type="datetimeFigureOut">
              <a:rPr lang="zh-CN" altLang="en-US" smtClean="0"/>
              <a:t>2020/6/11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DD8BC-D6FC-4DC7-95EE-0B21F35818F6}" type="slidenum">
              <a:rPr lang="zh-CN" altLang="en-US" smtClean="0"/>
              <a:t>‹#›</a:t>
            </a:fld>
            <a:endParaRPr lang="zh-CN" altLang="en-US"/>
          </a:p>
        </p:txBody>
      </p:sp>
    </p:spTree>
    <p:extLst>
      <p:ext uri="{BB962C8B-B14F-4D97-AF65-F5344CB8AC3E}">
        <p14:creationId xmlns:p14="http://schemas.microsoft.com/office/powerpoint/2010/main" val="189525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4288A-7E0D-4FAF-849E-67725B894976}" type="slidenum">
              <a:rPr lang="zh-CN" altLang="en-US" smtClean="0"/>
              <a:t>1</a:t>
            </a:fld>
            <a:endParaRPr lang="zh-CN" altLang="en-US"/>
          </a:p>
        </p:txBody>
      </p:sp>
    </p:spTree>
    <p:extLst>
      <p:ext uri="{BB962C8B-B14F-4D97-AF65-F5344CB8AC3E}">
        <p14:creationId xmlns:p14="http://schemas.microsoft.com/office/powerpoint/2010/main" val="3866653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10</a:t>
            </a:fld>
            <a:endParaRPr lang="zh-CN" altLang="en-US"/>
          </a:p>
        </p:txBody>
      </p:sp>
    </p:spTree>
    <p:extLst>
      <p:ext uri="{BB962C8B-B14F-4D97-AF65-F5344CB8AC3E}">
        <p14:creationId xmlns:p14="http://schemas.microsoft.com/office/powerpoint/2010/main" val="2392957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11</a:t>
            </a:fld>
            <a:endParaRPr lang="zh-CN" altLang="en-US"/>
          </a:p>
        </p:txBody>
      </p:sp>
    </p:spTree>
    <p:extLst>
      <p:ext uri="{BB962C8B-B14F-4D97-AF65-F5344CB8AC3E}">
        <p14:creationId xmlns:p14="http://schemas.microsoft.com/office/powerpoint/2010/main" val="222984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12</a:t>
            </a:fld>
            <a:endParaRPr lang="zh-CN" altLang="en-US"/>
          </a:p>
        </p:txBody>
      </p:sp>
    </p:spTree>
    <p:extLst>
      <p:ext uri="{BB962C8B-B14F-4D97-AF65-F5344CB8AC3E}">
        <p14:creationId xmlns:p14="http://schemas.microsoft.com/office/powerpoint/2010/main" val="164822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13</a:t>
            </a:fld>
            <a:endParaRPr lang="zh-CN" altLang="en-US"/>
          </a:p>
        </p:txBody>
      </p:sp>
    </p:spTree>
    <p:extLst>
      <p:ext uri="{BB962C8B-B14F-4D97-AF65-F5344CB8AC3E}">
        <p14:creationId xmlns:p14="http://schemas.microsoft.com/office/powerpoint/2010/main" val="76397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14</a:t>
            </a:fld>
            <a:endParaRPr lang="zh-CN" altLang="en-US"/>
          </a:p>
        </p:txBody>
      </p:sp>
    </p:spTree>
    <p:extLst>
      <p:ext uri="{BB962C8B-B14F-4D97-AF65-F5344CB8AC3E}">
        <p14:creationId xmlns:p14="http://schemas.microsoft.com/office/powerpoint/2010/main" val="1245319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15</a:t>
            </a:fld>
            <a:endParaRPr lang="zh-CN" altLang="en-US"/>
          </a:p>
        </p:txBody>
      </p:sp>
    </p:spTree>
    <p:extLst>
      <p:ext uri="{BB962C8B-B14F-4D97-AF65-F5344CB8AC3E}">
        <p14:creationId xmlns:p14="http://schemas.microsoft.com/office/powerpoint/2010/main" val="86663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16</a:t>
            </a:fld>
            <a:endParaRPr lang="zh-CN" altLang="en-US"/>
          </a:p>
        </p:txBody>
      </p:sp>
    </p:spTree>
    <p:extLst>
      <p:ext uri="{BB962C8B-B14F-4D97-AF65-F5344CB8AC3E}">
        <p14:creationId xmlns:p14="http://schemas.microsoft.com/office/powerpoint/2010/main" val="8453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17</a:t>
            </a:fld>
            <a:endParaRPr lang="zh-CN" altLang="en-US"/>
          </a:p>
        </p:txBody>
      </p:sp>
    </p:spTree>
    <p:extLst>
      <p:ext uri="{BB962C8B-B14F-4D97-AF65-F5344CB8AC3E}">
        <p14:creationId xmlns:p14="http://schemas.microsoft.com/office/powerpoint/2010/main" val="321633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18</a:t>
            </a:fld>
            <a:endParaRPr lang="zh-CN" altLang="en-US"/>
          </a:p>
        </p:txBody>
      </p:sp>
    </p:spTree>
    <p:extLst>
      <p:ext uri="{BB962C8B-B14F-4D97-AF65-F5344CB8AC3E}">
        <p14:creationId xmlns:p14="http://schemas.microsoft.com/office/powerpoint/2010/main" val="1963680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A34288A-7E0D-4FAF-849E-67725B894976}" type="slidenum">
              <a:rPr lang="zh-CN" altLang="en-US" smtClean="0"/>
              <a:t>19</a:t>
            </a:fld>
            <a:endParaRPr lang="zh-CN" altLang="en-US"/>
          </a:p>
        </p:txBody>
      </p:sp>
    </p:spTree>
    <p:extLst>
      <p:ext uri="{BB962C8B-B14F-4D97-AF65-F5344CB8AC3E}">
        <p14:creationId xmlns:p14="http://schemas.microsoft.com/office/powerpoint/2010/main" val="37820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2</a:t>
            </a:fld>
            <a:endParaRPr lang="zh-CN" altLang="en-US"/>
          </a:p>
        </p:txBody>
      </p:sp>
    </p:spTree>
    <p:extLst>
      <p:ext uri="{BB962C8B-B14F-4D97-AF65-F5344CB8AC3E}">
        <p14:creationId xmlns:p14="http://schemas.microsoft.com/office/powerpoint/2010/main" val="162999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a:t>
            </a:fld>
            <a:endParaRPr lang="zh-CN" altLang="en-US"/>
          </a:p>
        </p:txBody>
      </p:sp>
    </p:spTree>
    <p:extLst>
      <p:ext uri="{BB962C8B-B14F-4D97-AF65-F5344CB8AC3E}">
        <p14:creationId xmlns:p14="http://schemas.microsoft.com/office/powerpoint/2010/main" val="157957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4</a:t>
            </a:fld>
            <a:endParaRPr lang="zh-CN" altLang="en-US"/>
          </a:p>
        </p:txBody>
      </p:sp>
    </p:spTree>
    <p:extLst>
      <p:ext uri="{BB962C8B-B14F-4D97-AF65-F5344CB8AC3E}">
        <p14:creationId xmlns:p14="http://schemas.microsoft.com/office/powerpoint/2010/main" val="135652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5</a:t>
            </a:fld>
            <a:endParaRPr lang="zh-CN" altLang="en-US"/>
          </a:p>
        </p:txBody>
      </p:sp>
    </p:spTree>
    <p:extLst>
      <p:ext uri="{BB962C8B-B14F-4D97-AF65-F5344CB8AC3E}">
        <p14:creationId xmlns:p14="http://schemas.microsoft.com/office/powerpoint/2010/main" val="108862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6</a:t>
            </a:fld>
            <a:endParaRPr lang="zh-CN" altLang="en-US"/>
          </a:p>
        </p:txBody>
      </p:sp>
    </p:spTree>
    <p:extLst>
      <p:ext uri="{BB962C8B-B14F-4D97-AF65-F5344CB8AC3E}">
        <p14:creationId xmlns:p14="http://schemas.microsoft.com/office/powerpoint/2010/main" val="170094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7</a:t>
            </a:fld>
            <a:endParaRPr lang="zh-CN" altLang="en-US"/>
          </a:p>
        </p:txBody>
      </p:sp>
    </p:spTree>
    <p:extLst>
      <p:ext uri="{BB962C8B-B14F-4D97-AF65-F5344CB8AC3E}">
        <p14:creationId xmlns:p14="http://schemas.microsoft.com/office/powerpoint/2010/main" val="2120605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8</a:t>
            </a:fld>
            <a:endParaRPr lang="zh-CN" altLang="en-US"/>
          </a:p>
        </p:txBody>
      </p:sp>
    </p:spTree>
    <p:extLst>
      <p:ext uri="{BB962C8B-B14F-4D97-AF65-F5344CB8AC3E}">
        <p14:creationId xmlns:p14="http://schemas.microsoft.com/office/powerpoint/2010/main" val="403998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9</a:t>
            </a:fld>
            <a:endParaRPr lang="zh-CN" altLang="en-US"/>
          </a:p>
        </p:txBody>
      </p:sp>
    </p:spTree>
    <p:extLst>
      <p:ext uri="{BB962C8B-B14F-4D97-AF65-F5344CB8AC3E}">
        <p14:creationId xmlns:p14="http://schemas.microsoft.com/office/powerpoint/2010/main" val="499573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D3CD5-2856-4FBB-B945-A5AAD51A37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BA84670-E173-4350-8DBA-0DDF41458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06F2C9-6204-4CDC-8A7B-B1FF921C71A1}"/>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6C8487E7-FDBF-4D2A-8D5B-2D5A24551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4F7A92-F3E2-4CAD-8740-9DB6CE3CDE28}"/>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1944885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99A77-1441-4A90-949D-DB4972659A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65DE50-21FD-4139-8B7B-24865738570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B5924E-B103-452A-9096-C3D5CF13E4AD}"/>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6B71C771-13F6-47BF-8380-D7AD749E85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F76AE8-3F8E-48ED-9684-5C8D8302D18A}"/>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3085801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DF8C08-8700-4D56-BE9A-3C9FC1EF3A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A194EE-3132-498C-8989-2F2B0A58750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68F920-4FD1-4537-BB6C-83DD0C023EEB}"/>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F13330DC-893A-4C0D-BFC0-545999F4C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A8451E-E009-4858-91B8-768D838F6CA9}"/>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338140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99585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30E8C-3688-4423-8BA1-9353733FB2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B5F798-345D-4161-8985-38F4EA392EC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4C21D3-701F-45BA-9941-27756E67D258}"/>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ACD6A84C-15C9-4808-89FB-ABC2261A69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D8FA99-F91B-44D2-AF46-BEABD6CD8DFE}"/>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7921083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A746F-767A-4EB6-9785-49809D5BC86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3D88C4-1C31-4440-902B-C3CAECD19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B988CA2-A5F0-4BAA-BD04-493091F3A22A}"/>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772057D3-ED9B-4949-AB4F-5C22EBD9B4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3CFA0C-17FF-44A0-B95B-A0A42ECDF5E3}"/>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80084419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253A2-7246-4000-BBE5-74CD6E9B07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9F10CC-A678-41FF-B910-5D8CBACD9D2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72FDB5E-1D8C-4777-8BAA-4E87A1C704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5EEC61-1A6D-4106-8173-8EA768A446C8}"/>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847B5362-D05F-47BF-865F-06BFB93CD0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0ED683-F6A8-486C-9335-EE0A711FB961}"/>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57297273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F0EAD-1DBF-4B90-A988-E59FB6DE01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823B2-199A-4F9B-90E5-AAE0DA4A7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98D05C2-C2A9-45AB-96FF-3741CB8999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4561BCF-7A13-4AAC-A2EF-D24AB1A13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BA8D4A6-DAE7-46C1-AADC-36385DDAEAD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D1820A-BBFA-43AF-9F6B-98A097BA76CE}"/>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8" name="页脚占位符 7">
            <a:extLst>
              <a:ext uri="{FF2B5EF4-FFF2-40B4-BE49-F238E27FC236}">
                <a16:creationId xmlns:a16="http://schemas.microsoft.com/office/drawing/2014/main" id="{A23C08DB-1A4D-4916-8CF7-EFB651E429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8DA110-1894-497F-92BB-F2006504B41D}"/>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
        <p:nvSpPr>
          <p:cNvPr id="11" name="矩形 10"/>
          <p:cNvSpPr/>
          <p:nvPr userDrawn="1"/>
        </p:nvSpPr>
        <p:spPr>
          <a:xfrm>
            <a:off x="8325228" y="5826949"/>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281688782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AD8AD-C1A3-4B59-B0F9-98C2DB5A48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2A0638-BD93-41A2-A95E-8F30223ADB38}"/>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4" name="页脚占位符 3">
            <a:extLst>
              <a:ext uri="{FF2B5EF4-FFF2-40B4-BE49-F238E27FC236}">
                <a16:creationId xmlns:a16="http://schemas.microsoft.com/office/drawing/2014/main" id="{22DAEA7A-1C9A-40B7-9051-96A559B493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09A3E8-54B0-4742-A3C3-7863BFEEF6B4}"/>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667054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0F0FBC-4A3E-451D-9DCF-F7A5E4BC677A}"/>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3" name="页脚占位符 2">
            <a:extLst>
              <a:ext uri="{FF2B5EF4-FFF2-40B4-BE49-F238E27FC236}">
                <a16:creationId xmlns:a16="http://schemas.microsoft.com/office/drawing/2014/main" id="{29570197-FA96-46EF-BBAF-BABAC0A0A6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0E03EA-6DCD-45FF-A2CD-07A7CBB2C69B}"/>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1951412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EA933-38FB-4E95-A113-EA50929237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00D57B-7DD6-4130-B481-F645AB1C7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0CDC4E7-4C9A-480C-BE85-110253D0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AB418D-F73B-493E-98D8-07DCEB48FCC9}"/>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236F2EF3-2177-45FB-9E8E-B4F9EF2A26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99E1A9-A17A-42D1-A6EE-256169024C32}"/>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0382331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0D1A9-6505-46B5-8FC4-5F2A960729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0A8384-EF42-49C7-8B72-47CAC940D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41794D-17D9-4743-AF97-AE0528BA9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D3E264-E40A-4D58-96A1-82ECE62A5340}"/>
              </a:ext>
            </a:extLst>
          </p:cNvPr>
          <p:cNvSpPr>
            <a:spLocks noGrp="1"/>
          </p:cNvSpPr>
          <p:nvPr>
            <p:ph type="dt" sz="half" idx="10"/>
          </p:nvPr>
        </p:nvSpPr>
        <p:spPr/>
        <p:txBody>
          <a:bodyPr/>
          <a:lstStyle/>
          <a:p>
            <a:fld id="{EE8C1BB4-362A-4FA9-8DB1-67ED03367B5F}" type="datetimeFigureOut">
              <a:rPr lang="zh-CN" altLang="en-US" smtClean="0"/>
              <a:t>2020/6/11</a:t>
            </a:fld>
            <a:endParaRPr lang="zh-CN" altLang="en-US"/>
          </a:p>
        </p:txBody>
      </p:sp>
      <p:sp>
        <p:nvSpPr>
          <p:cNvPr id="6" name="页脚占位符 5">
            <a:extLst>
              <a:ext uri="{FF2B5EF4-FFF2-40B4-BE49-F238E27FC236}">
                <a16:creationId xmlns:a16="http://schemas.microsoft.com/office/drawing/2014/main" id="{E271EC6F-D819-4E4A-BA56-03A95BF982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58CC60-3B58-4FEF-BDDE-12351A8BF949}"/>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211713532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43C670-1FE1-4AC4-990A-97B10D12B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7C0A71-7D3E-4B34-A627-8CDC308EC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63E601AC-2103-4D25-BF42-7089F7434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C1BB4-362A-4FA9-8DB1-67ED03367B5F}" type="datetimeFigureOut">
              <a:rPr lang="zh-CN" altLang="en-US" smtClean="0"/>
              <a:t>2020/6/11</a:t>
            </a:fld>
            <a:endParaRPr lang="zh-CN" altLang="en-US"/>
          </a:p>
        </p:txBody>
      </p:sp>
      <p:sp>
        <p:nvSpPr>
          <p:cNvPr id="5" name="页脚占位符 4">
            <a:extLst>
              <a:ext uri="{FF2B5EF4-FFF2-40B4-BE49-F238E27FC236}">
                <a16:creationId xmlns:a16="http://schemas.microsoft.com/office/drawing/2014/main" id="{BA57B1BC-5512-4476-B28B-7AA7E05E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A7CD38-6541-44CE-A201-EF6C1356E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A68BC-99F0-46F7-8FC8-CC50DBF267E9}" type="slidenum">
              <a:rPr lang="zh-CN" altLang="en-US" smtClean="0"/>
              <a:t>‹#›</a:t>
            </a:fld>
            <a:endParaRPr lang="zh-CN" altLang="en-US"/>
          </a:p>
        </p:txBody>
      </p:sp>
      <p:grpSp>
        <p:nvGrpSpPr>
          <p:cNvPr id="7" name="组 6">
            <a:extLst>
              <a:ext uri="{FF2B5EF4-FFF2-40B4-BE49-F238E27FC236}">
                <a16:creationId xmlns:a16="http://schemas.microsoft.com/office/drawing/2014/main" id="{FF715429-67C6-4107-87E7-28D32A599A0C}"/>
              </a:ext>
            </a:extLst>
          </p:cNvPr>
          <p:cNvGrpSpPr/>
          <p:nvPr userDrawn="1"/>
        </p:nvGrpSpPr>
        <p:grpSpPr>
          <a:xfrm>
            <a:off x="0" y="0"/>
            <a:ext cx="12192000" cy="6887972"/>
            <a:chOff x="0" y="-29972"/>
            <a:chExt cx="12192000" cy="6887972"/>
          </a:xfrm>
        </p:grpSpPr>
        <p:sp>
          <p:nvSpPr>
            <p:cNvPr id="8" name="矩形 7">
              <a:extLst>
                <a:ext uri="{FF2B5EF4-FFF2-40B4-BE49-F238E27FC236}">
                  <a16:creationId xmlns:a16="http://schemas.microsoft.com/office/drawing/2014/main" id="{C81C40F1-4733-49C8-8E46-81AA8FBBE641}"/>
                </a:ext>
              </a:extLst>
            </p:cNvPr>
            <p:cNvSpPr/>
            <p:nvPr userDrawn="1"/>
          </p:nvSpPr>
          <p:spPr>
            <a:xfrm>
              <a:off x="0" y="3429000"/>
              <a:ext cx="12192000" cy="3429000"/>
            </a:xfrm>
            <a:prstGeom prst="rect">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lumMod val="65000"/>
                    <a:lumOff val="35000"/>
                  </a:schemeClr>
                </a:solidFill>
              </a:endParaRPr>
            </a:p>
          </p:txBody>
        </p:sp>
        <p:sp>
          <p:nvSpPr>
            <p:cNvPr id="9" name="矩形 8">
              <a:extLst>
                <a:ext uri="{FF2B5EF4-FFF2-40B4-BE49-F238E27FC236}">
                  <a16:creationId xmlns:a16="http://schemas.microsoft.com/office/drawing/2014/main" id="{8B2B10B7-1160-48DB-8CF1-AEF64FD86E16}"/>
                </a:ext>
              </a:extLst>
            </p:cNvPr>
            <p:cNvSpPr/>
            <p:nvPr userDrawn="1"/>
          </p:nvSpPr>
          <p:spPr>
            <a:xfrm>
              <a:off x="0" y="-29972"/>
              <a:ext cx="12192000" cy="3502152"/>
            </a:xfrm>
            <a:prstGeom prst="rect">
              <a:avLst/>
            </a:prstGeom>
            <a:solidFill>
              <a:srgbClr val="005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C5FD0638-24A3-4304-A2C3-6035F1E98260}"/>
                </a:ext>
              </a:extLst>
            </p:cNvPr>
            <p:cNvSpPr/>
            <p:nvPr userDrawn="1"/>
          </p:nvSpPr>
          <p:spPr>
            <a:xfrm>
              <a:off x="384048" y="384048"/>
              <a:ext cx="11430000" cy="6035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extLst>
      <p:ext uri="{BB962C8B-B14F-4D97-AF65-F5344CB8AC3E}">
        <p14:creationId xmlns:p14="http://schemas.microsoft.com/office/powerpoint/2010/main" val="268281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8.png"/><Relationship Id="rId2" Type="http://schemas.openxmlformats.org/officeDocument/2006/relationships/tags" Target="../tags/tag2.xml"/><Relationship Id="rId1" Type="http://schemas.openxmlformats.org/officeDocument/2006/relationships/themeOverride" Target="../theme/themeOverride10.xml"/><Relationship Id="rId6" Type="http://schemas.openxmlformats.org/officeDocument/2006/relationships/tags" Target="../tags/tag6.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14.xml"/><Relationship Id="rId5" Type="http://schemas.openxmlformats.org/officeDocument/2006/relationships/comments" Target="../comments/commen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19.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5C30EB8-C4AD-460C-8DF2-AA0020647B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994837" y="3907888"/>
            <a:ext cx="1981204" cy="914402"/>
          </a:xfrm>
          <a:prstGeom prst="rect">
            <a:avLst/>
          </a:prstGeom>
        </p:spPr>
      </p:pic>
      <p:sp>
        <p:nvSpPr>
          <p:cNvPr id="10" name="文本框 9"/>
          <p:cNvSpPr txBox="1"/>
          <p:nvPr/>
        </p:nvSpPr>
        <p:spPr>
          <a:xfrm>
            <a:off x="4344824" y="3644906"/>
            <a:ext cx="3262432" cy="1015663"/>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chemeClr val="tx1">
                    <a:lumMod val="85000"/>
                    <a:lumOff val="15000"/>
                  </a:schemeClr>
                </a:solidFill>
                <a:latin typeface="Microsoft YaHei" charset="-122"/>
                <a:ea typeface="Microsoft YaHei" charset="-122"/>
                <a:cs typeface="Microsoft YaHei" charset="-122"/>
              </a:rPr>
              <a:t>宝石迷阵</a:t>
            </a:r>
          </a:p>
        </p:txBody>
      </p:sp>
      <p:sp>
        <p:nvSpPr>
          <p:cNvPr id="12" name="矩形 11"/>
          <p:cNvSpPr/>
          <p:nvPr/>
        </p:nvSpPr>
        <p:spPr>
          <a:xfrm>
            <a:off x="3575383" y="4907840"/>
            <a:ext cx="4801315" cy="369332"/>
          </a:xfrm>
          <a:prstGeom prst="rect">
            <a:avLst/>
          </a:prstGeom>
        </p:spPr>
        <p:txBody>
          <a:bodyPr wrap="none">
            <a:spAutoFit/>
            <a:scene3d>
              <a:camera prst="orthographicFront"/>
              <a:lightRig rig="threePt" dir="t"/>
            </a:scene3d>
            <a:sp3d contourW="12700"/>
          </a:bodyPr>
          <a:lstStyle/>
          <a:p>
            <a:pPr algn="ctr"/>
            <a:r>
              <a:rPr lang="zh-CN" altLang="en-US" b="1" dirty="0">
                <a:solidFill>
                  <a:schemeClr val="tx1">
                    <a:lumMod val="85000"/>
                    <a:lumOff val="15000"/>
                  </a:schemeClr>
                </a:solidFill>
                <a:latin typeface="Microsoft YaHei" charset="-122"/>
                <a:ea typeface="Microsoft YaHei" charset="-122"/>
                <a:cs typeface="Microsoft YaHei" charset="-122"/>
              </a:rPr>
              <a:t>第五组：王磊、刘镠、谢嘉欣、陶瑜君、高玮</a:t>
            </a:r>
          </a:p>
        </p:txBody>
      </p:sp>
      <p:sp>
        <p:nvSpPr>
          <p:cNvPr id="32" name="椭圆 31">
            <a:extLst>
              <a:ext uri="{FF2B5EF4-FFF2-40B4-BE49-F238E27FC236}">
                <a16:creationId xmlns:a16="http://schemas.microsoft.com/office/drawing/2014/main" id="{140C9AE3-8020-4F96-B654-9480B81B0E26}"/>
              </a:ext>
            </a:extLst>
          </p:cNvPr>
          <p:cNvSpPr/>
          <p:nvPr/>
        </p:nvSpPr>
        <p:spPr>
          <a:xfrm>
            <a:off x="4951863" y="829962"/>
            <a:ext cx="2288273" cy="2383132"/>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7" name="图片 6">
            <a:extLst>
              <a:ext uri="{FF2B5EF4-FFF2-40B4-BE49-F238E27FC236}">
                <a16:creationId xmlns:a16="http://schemas.microsoft.com/office/drawing/2014/main" id="{9AF14DE0-91C6-4728-8669-D8A5B6602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174" y="1343047"/>
            <a:ext cx="1361652" cy="1361652"/>
          </a:xfrm>
          <a:prstGeom prst="rect">
            <a:avLst/>
          </a:prstGeom>
        </p:spPr>
      </p:pic>
    </p:spTree>
    <p:extLst>
      <p:ext uri="{BB962C8B-B14F-4D97-AF65-F5344CB8AC3E}">
        <p14:creationId xmlns:p14="http://schemas.microsoft.com/office/powerpoint/2010/main" val="208844322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淘宝店chenying0907 14">
            <a:extLst>
              <a:ext uri="{FF2B5EF4-FFF2-40B4-BE49-F238E27FC236}">
                <a16:creationId xmlns:a16="http://schemas.microsoft.com/office/drawing/2014/main" id="{7CAFEEF7-6234-4C56-8EB4-3DB1D2E0712D}"/>
              </a:ext>
            </a:extLst>
          </p:cNvPr>
          <p:cNvSpPr>
            <a:spLocks noChangeArrowheads="1"/>
          </p:cNvSpPr>
          <p:nvPr>
            <p:custDataLst>
              <p:tags r:id="rId2"/>
            </p:custDataLst>
          </p:nvPr>
        </p:nvSpPr>
        <p:spPr bwMode="auto">
          <a:xfrm>
            <a:off x="6307913" y="1425425"/>
            <a:ext cx="2483768" cy="4289742"/>
          </a:xfrm>
          <a:prstGeom prst="rect">
            <a:avLst/>
          </a:prstGeom>
          <a:solidFill>
            <a:schemeClr val="tx1">
              <a:lumMod val="65000"/>
              <a:lumOff val="35000"/>
            </a:schemeClr>
          </a:solidFill>
          <a:ln>
            <a:noFill/>
          </a:ln>
        </p:spPr>
        <p:txBody>
          <a:bodyPr/>
          <a:lstStyle/>
          <a:p>
            <a:endParaRPr lang="zh-CN" altLang="en-US" sz="2399"/>
          </a:p>
        </p:txBody>
      </p:sp>
      <p:sp>
        <p:nvSpPr>
          <p:cNvPr id="13" name="PA_淘宝店chenying0907 9"/>
          <p:cNvSpPr>
            <a:spLocks noChangeArrowheads="1"/>
          </p:cNvSpPr>
          <p:nvPr>
            <p:custDataLst>
              <p:tags r:id="rId3"/>
            </p:custDataLst>
          </p:nvPr>
        </p:nvSpPr>
        <p:spPr bwMode="auto">
          <a:xfrm>
            <a:off x="1875512" y="1452766"/>
            <a:ext cx="1607892" cy="1608388"/>
          </a:xfrm>
          <a:prstGeom prst="rect">
            <a:avLst/>
          </a:prstGeom>
          <a:solidFill>
            <a:srgbClr val="0059DB"/>
          </a:solidFill>
          <a:ln>
            <a:noFill/>
          </a:ln>
        </p:spPr>
        <p:txBody>
          <a:bodyPr/>
          <a:lstStyle/>
          <a:p>
            <a:endParaRPr lang="zh-CN" altLang="en-US" sz="2399" dirty="0"/>
          </a:p>
        </p:txBody>
      </p:sp>
      <p:sp>
        <p:nvSpPr>
          <p:cNvPr id="19" name="PA_淘宝店chenying0907 12"/>
          <p:cNvSpPr>
            <a:spLocks noChangeArrowheads="1"/>
          </p:cNvSpPr>
          <p:nvPr>
            <p:custDataLst>
              <p:tags r:id="rId4"/>
            </p:custDataLst>
          </p:nvPr>
        </p:nvSpPr>
        <p:spPr bwMode="auto">
          <a:xfrm>
            <a:off x="8952350" y="1452766"/>
            <a:ext cx="1633279" cy="1608388"/>
          </a:xfrm>
          <a:prstGeom prst="rect">
            <a:avLst/>
          </a:prstGeom>
          <a:solidFill>
            <a:schemeClr val="bg1">
              <a:lumMod val="65000"/>
            </a:schemeClr>
          </a:solidFill>
          <a:ln>
            <a:noFill/>
          </a:ln>
        </p:spPr>
        <p:txBody>
          <a:bodyPr/>
          <a:lstStyle/>
          <a:p>
            <a:endParaRPr lang="zh-CN" altLang="zh-CN" sz="2399"/>
          </a:p>
        </p:txBody>
      </p:sp>
      <p:sp>
        <p:nvSpPr>
          <p:cNvPr id="21" name="PA_淘宝店chenying0907 14"/>
          <p:cNvSpPr>
            <a:spLocks noChangeArrowheads="1"/>
          </p:cNvSpPr>
          <p:nvPr>
            <p:custDataLst>
              <p:tags r:id="rId5"/>
            </p:custDataLst>
          </p:nvPr>
        </p:nvSpPr>
        <p:spPr bwMode="auto">
          <a:xfrm>
            <a:off x="3654776" y="1452767"/>
            <a:ext cx="2483768" cy="4289742"/>
          </a:xfrm>
          <a:prstGeom prst="rect">
            <a:avLst/>
          </a:prstGeom>
          <a:solidFill>
            <a:schemeClr val="tx1">
              <a:lumMod val="65000"/>
              <a:lumOff val="35000"/>
            </a:schemeClr>
          </a:solidFill>
          <a:ln>
            <a:noFill/>
          </a:ln>
        </p:spPr>
        <p:txBody>
          <a:bodyPr/>
          <a:lstStyle/>
          <a:p>
            <a:endParaRPr lang="zh-CN" altLang="en-US" sz="2399"/>
          </a:p>
        </p:txBody>
      </p:sp>
      <p:sp>
        <p:nvSpPr>
          <p:cNvPr id="23" name="PA_淘宝店chenying0907 16"/>
          <p:cNvSpPr>
            <a:spLocks noChangeArrowheads="1"/>
          </p:cNvSpPr>
          <p:nvPr>
            <p:custDataLst>
              <p:tags r:id="rId6"/>
            </p:custDataLst>
          </p:nvPr>
        </p:nvSpPr>
        <p:spPr bwMode="auto">
          <a:xfrm>
            <a:off x="1875512" y="3217760"/>
            <a:ext cx="1607892" cy="1608388"/>
          </a:xfrm>
          <a:prstGeom prst="rect">
            <a:avLst/>
          </a:prstGeom>
          <a:noFill/>
          <a:ln w="6350">
            <a:solidFill>
              <a:schemeClr val="accent1">
                <a:lumMod val="60000"/>
                <a:lumOff val="40000"/>
              </a:schemeClr>
            </a:solidFill>
          </a:ln>
        </p:spPr>
        <p:txBody>
          <a:bodyPr/>
          <a:lstStyle/>
          <a:p>
            <a:endParaRPr lang="zh-CN" altLang="en-US" sz="2399"/>
          </a:p>
        </p:txBody>
      </p:sp>
      <p:sp>
        <p:nvSpPr>
          <p:cNvPr id="40" name="PA_淘宝店chenying0907 33"/>
          <p:cNvSpPr>
            <a:spLocks noChangeArrowheads="1"/>
          </p:cNvSpPr>
          <p:nvPr>
            <p:custDataLst>
              <p:tags r:id="rId7"/>
            </p:custDataLst>
          </p:nvPr>
        </p:nvSpPr>
        <p:spPr bwMode="auto">
          <a:xfrm>
            <a:off x="4004285" y="1813965"/>
            <a:ext cx="182368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dirty="0">
                <a:solidFill>
                  <a:schemeClr val="bg1"/>
                </a:solidFill>
                <a:latin typeface="+mn-ea"/>
                <a:sym typeface="微软雅黑" pitchFamily="34" charset="-122"/>
              </a:rPr>
              <a:t>我们在游戏中添加了道具系统，可以在玩家管管困难的时候提供一些帮助或提示，道具是有限资源，可增加玩家在游玩此游戏时的决策丰富度。</a:t>
            </a:r>
          </a:p>
        </p:txBody>
      </p:sp>
      <p:sp>
        <p:nvSpPr>
          <p:cNvPr id="41" name="TextBox 10">
            <a:extLst>
              <a:ext uri="{FF2B5EF4-FFF2-40B4-BE49-F238E27FC236}">
                <a16:creationId xmlns:a16="http://schemas.microsoft.com/office/drawing/2014/main" id="{D8FCBE12-42D3-403A-B0D6-29709FCFCFD0}"/>
              </a:ext>
            </a:extLst>
          </p:cNvPr>
          <p:cNvSpPr txBox="1"/>
          <p:nvPr/>
        </p:nvSpPr>
        <p:spPr>
          <a:xfrm>
            <a:off x="879322" y="2338267"/>
            <a:ext cx="430887" cy="2730957"/>
          </a:xfrm>
          <a:prstGeom prst="rect">
            <a:avLst/>
          </a:prstGeom>
          <a:noFill/>
        </p:spPr>
        <p:txBody>
          <a:bodyPr vert="eaVert" wrap="square" rtlCol="0">
            <a:spAutoFit/>
          </a:bodyPr>
          <a:lstStyle/>
          <a:p>
            <a:pPr lvl="0" algn="dist"/>
            <a:r>
              <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(2)</a:t>
            </a:r>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道具系统</a:t>
            </a:r>
          </a:p>
        </p:txBody>
      </p:sp>
      <p:sp>
        <p:nvSpPr>
          <p:cNvPr id="42" name="Rectangle 2">
            <a:extLst>
              <a:ext uri="{FF2B5EF4-FFF2-40B4-BE49-F238E27FC236}">
                <a16:creationId xmlns:a16="http://schemas.microsoft.com/office/drawing/2014/main" id="{4B328FAC-0A47-4FBC-BE48-62DCAF7CA130}"/>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04</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43" name="组合 42">
            <a:extLst>
              <a:ext uri="{FF2B5EF4-FFF2-40B4-BE49-F238E27FC236}">
                <a16:creationId xmlns:a16="http://schemas.microsoft.com/office/drawing/2014/main" id="{092B76F0-41AE-4345-BAB2-AF205314E11B}"/>
              </a:ext>
            </a:extLst>
          </p:cNvPr>
          <p:cNvGrpSpPr/>
          <p:nvPr/>
        </p:nvGrpSpPr>
        <p:grpSpPr>
          <a:xfrm>
            <a:off x="1032499" y="411957"/>
            <a:ext cx="112145" cy="1208392"/>
            <a:chOff x="1032499" y="411957"/>
            <a:chExt cx="112145" cy="1208392"/>
          </a:xfrm>
        </p:grpSpPr>
        <p:cxnSp>
          <p:nvCxnSpPr>
            <p:cNvPr id="44" name="直接连接符 43">
              <a:extLst>
                <a:ext uri="{FF2B5EF4-FFF2-40B4-BE49-F238E27FC236}">
                  <a16:creationId xmlns:a16="http://schemas.microsoft.com/office/drawing/2014/main" id="{6E7FB94E-1413-4E57-9BAE-D5D4865FBAAF}"/>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AE545C70-1002-407F-848F-98157AEF4ADB}"/>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37227EAD-6D51-4B8E-9510-ED28A5EF28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7933" y="1804522"/>
            <a:ext cx="1543050" cy="904875"/>
          </a:xfrm>
          <a:prstGeom prst="rect">
            <a:avLst/>
          </a:prstGeom>
        </p:spPr>
      </p:pic>
      <p:pic>
        <p:nvPicPr>
          <p:cNvPr id="5" name="图片 4">
            <a:extLst>
              <a:ext uri="{FF2B5EF4-FFF2-40B4-BE49-F238E27FC236}">
                <a16:creationId xmlns:a16="http://schemas.microsoft.com/office/drawing/2014/main" id="{F8C56B51-9E4C-454B-9898-04F7C2DC20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3187" y="3236141"/>
            <a:ext cx="914400" cy="1571625"/>
          </a:xfrm>
          <a:prstGeom prst="rect">
            <a:avLst/>
          </a:prstGeom>
        </p:spPr>
      </p:pic>
      <p:pic>
        <p:nvPicPr>
          <p:cNvPr id="7" name="图片 6">
            <a:extLst>
              <a:ext uri="{FF2B5EF4-FFF2-40B4-BE49-F238E27FC236}">
                <a16:creationId xmlns:a16="http://schemas.microsoft.com/office/drawing/2014/main" id="{4442C578-C2F6-420F-8AF5-DF4E29D293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73689" y="1709271"/>
            <a:ext cx="990600" cy="1095375"/>
          </a:xfrm>
          <a:prstGeom prst="rect">
            <a:avLst/>
          </a:prstGeom>
        </p:spPr>
      </p:pic>
      <p:sp>
        <p:nvSpPr>
          <p:cNvPr id="8" name="文本框 7">
            <a:extLst>
              <a:ext uri="{FF2B5EF4-FFF2-40B4-BE49-F238E27FC236}">
                <a16:creationId xmlns:a16="http://schemas.microsoft.com/office/drawing/2014/main" id="{7EFD6327-B3DA-4650-8D43-B8069C640F4C}"/>
              </a:ext>
            </a:extLst>
          </p:cNvPr>
          <p:cNvSpPr txBox="1"/>
          <p:nvPr/>
        </p:nvSpPr>
        <p:spPr>
          <a:xfrm>
            <a:off x="6382296" y="1713629"/>
            <a:ext cx="2362662" cy="2308324"/>
          </a:xfrm>
          <a:prstGeom prst="rect">
            <a:avLst/>
          </a:prstGeom>
          <a:noFill/>
        </p:spPr>
        <p:txBody>
          <a:bodyPr wrap="square" rtlCol="0">
            <a:spAutoFit/>
          </a:bodyPr>
          <a:lstStyle/>
          <a:p>
            <a:r>
              <a:rPr lang="zh-CN" altLang="en-US" dirty="0">
                <a:solidFill>
                  <a:srgbClr val="FFFF00"/>
                </a:solidFill>
              </a:rPr>
              <a:t>炸弹道具分为横向与竖向两种，横向的炸弹可以清除横向一整排宝石，竖向的炸弹可以清除竖向的一整列宝石，锤子道具可以消除选中的一个宝石。</a:t>
            </a:r>
          </a:p>
        </p:txBody>
      </p:sp>
    </p:spTree>
    <p:extLst>
      <p:ext uri="{BB962C8B-B14F-4D97-AF65-F5344CB8AC3E}">
        <p14:creationId xmlns:p14="http://schemas.microsoft.com/office/powerpoint/2010/main" val="145909026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18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18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2300"/>
                            </p:stCondLst>
                            <p:childTnLst>
                              <p:par>
                                <p:cTn id="23" presetID="53" presetClass="entr" presetSubtype="16"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par>
                          <p:cTn id="28" fill="hold">
                            <p:stCondLst>
                              <p:cond delay="2800"/>
                            </p:stCondLst>
                            <p:childTnLst>
                              <p:par>
                                <p:cTn id="29" presetID="42"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24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autoUpdateAnimBg="0"/>
      <p:bldP spid="19" grpId="0" animBg="1" autoUpdateAnimBg="0"/>
      <p:bldP spid="21" grpId="0" animBg="1"/>
      <p:bldP spid="23" grpId="0" animBg="1"/>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原创设计师QQ598969553             _7"/>
          <p:cNvSpPr>
            <a:spLocks noEditPoints="1"/>
          </p:cNvSpPr>
          <p:nvPr/>
        </p:nvSpPr>
        <p:spPr bwMode="auto">
          <a:xfrm>
            <a:off x="2126182" y="2008265"/>
            <a:ext cx="297311" cy="280780"/>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6" tIns="60944" rIns="121886" bIns="60944" numCol="1" anchor="t" anchorCtr="0" compatLnSpc="1"/>
          <a:lstStyle/>
          <a:p>
            <a:endParaRPr lang="zh-CN" altLang="en-US" sz="1706">
              <a:cs typeface="+mn-ea"/>
              <a:sym typeface="+mn-lt"/>
            </a:endParaRPr>
          </a:p>
        </p:txBody>
      </p:sp>
      <p:sp>
        <p:nvSpPr>
          <p:cNvPr id="21" name="原创设计师QQ598969553             _9"/>
          <p:cNvSpPr>
            <a:spLocks noChangeArrowheads="1"/>
          </p:cNvSpPr>
          <p:nvPr/>
        </p:nvSpPr>
        <p:spPr bwMode="auto">
          <a:xfrm>
            <a:off x="6530399" y="4112798"/>
            <a:ext cx="4532781" cy="1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ts val="2000"/>
              </a:lnSpc>
              <a:spcBef>
                <a:spcPct val="0"/>
              </a:spcBef>
            </a:pPr>
            <a:r>
              <a:rPr lang="zh-CN" altLang="en-US" sz="1600" dirty="0">
                <a:solidFill>
                  <a:schemeClr val="tx1">
                    <a:lumMod val="50000"/>
                    <a:lumOff val="50000"/>
                  </a:schemeClr>
                </a:solidFill>
                <a:latin typeface="+mn-ea"/>
                <a:sym typeface="微软雅黑" pitchFamily="34" charset="-122"/>
              </a:rPr>
              <a:t>在排行榜数据储存方面，我们使用了</a:t>
            </a:r>
            <a:r>
              <a:rPr lang="en-US" altLang="zh-CN" sz="1600" dirty="0">
                <a:solidFill>
                  <a:schemeClr val="tx1">
                    <a:lumMod val="50000"/>
                    <a:lumOff val="50000"/>
                  </a:schemeClr>
                </a:solidFill>
                <a:latin typeface="+mn-ea"/>
                <a:sym typeface="微软雅黑" pitchFamily="34" charset="-122"/>
              </a:rPr>
              <a:t>MySQL</a:t>
            </a:r>
            <a:r>
              <a:rPr lang="zh-CN" altLang="en-US" sz="1600" dirty="0">
                <a:solidFill>
                  <a:schemeClr val="tx1">
                    <a:lumMod val="50000"/>
                    <a:lumOff val="50000"/>
                  </a:schemeClr>
                </a:solidFill>
                <a:latin typeface="+mn-ea"/>
                <a:sym typeface="微软雅黑" pitchFamily="34" charset="-122"/>
              </a:rPr>
              <a:t>数据库技术进行用户信息的储存，比起使用文本文件，这样的储存方式更高效，更稳定，而且在扩展性，泛用性上都有所保证。</a:t>
            </a:r>
          </a:p>
        </p:txBody>
      </p:sp>
      <p:sp>
        <p:nvSpPr>
          <p:cNvPr id="23" name="原创设计师QQ598969553             _11"/>
          <p:cNvSpPr>
            <a:spLocks noEditPoints="1"/>
          </p:cNvSpPr>
          <p:nvPr/>
        </p:nvSpPr>
        <p:spPr bwMode="auto">
          <a:xfrm>
            <a:off x="5833095" y="2142129"/>
            <a:ext cx="292384" cy="293832"/>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6" tIns="60944" rIns="121886" bIns="60944" numCol="1" anchor="t" anchorCtr="0" compatLnSpc="1"/>
          <a:lstStyle/>
          <a:p>
            <a:endParaRPr lang="zh-CN" altLang="en-US" sz="1706">
              <a:cs typeface="+mn-ea"/>
              <a:sym typeface="+mn-lt"/>
            </a:endParaRPr>
          </a:p>
        </p:txBody>
      </p:sp>
      <p:sp>
        <p:nvSpPr>
          <p:cNvPr id="25" name="原创设计师QQ598969553             _13"/>
          <p:cNvSpPr>
            <a:spLocks noEditPoints="1"/>
          </p:cNvSpPr>
          <p:nvPr/>
        </p:nvSpPr>
        <p:spPr bwMode="auto">
          <a:xfrm>
            <a:off x="3320585" y="3392630"/>
            <a:ext cx="320304" cy="327506"/>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886" tIns="60944" rIns="121886" bIns="60944" numCol="1" anchor="t" anchorCtr="0" compatLnSpc="1"/>
          <a:lstStyle/>
          <a:p>
            <a:endParaRPr lang="zh-CN" altLang="en-US" sz="1706">
              <a:cs typeface="+mn-ea"/>
              <a:sym typeface="+mn-lt"/>
            </a:endParaRPr>
          </a:p>
        </p:txBody>
      </p:sp>
      <p:sp>
        <p:nvSpPr>
          <p:cNvPr id="29" name="TextBox 10">
            <a:extLst>
              <a:ext uri="{FF2B5EF4-FFF2-40B4-BE49-F238E27FC236}">
                <a16:creationId xmlns:a16="http://schemas.microsoft.com/office/drawing/2014/main" id="{DC1ECC35-8CF1-4669-B5A2-CB2E1936644B}"/>
              </a:ext>
            </a:extLst>
          </p:cNvPr>
          <p:cNvSpPr txBox="1"/>
          <p:nvPr/>
        </p:nvSpPr>
        <p:spPr>
          <a:xfrm>
            <a:off x="879322" y="2338267"/>
            <a:ext cx="430887" cy="3248341"/>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a:t>
            </a:r>
            <a:r>
              <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3</a:t>
            </a:r>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a:t>
            </a:r>
            <a:r>
              <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SQL</a:t>
            </a:r>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数据库存储排行榜</a:t>
            </a:r>
          </a:p>
        </p:txBody>
      </p:sp>
      <p:sp>
        <p:nvSpPr>
          <p:cNvPr id="30" name="Rectangle 2">
            <a:extLst>
              <a:ext uri="{FF2B5EF4-FFF2-40B4-BE49-F238E27FC236}">
                <a16:creationId xmlns:a16="http://schemas.microsoft.com/office/drawing/2014/main" id="{619A247C-E7E0-4C4F-93C2-6909D23A5EDE}"/>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04</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31" name="组合 30">
            <a:extLst>
              <a:ext uri="{FF2B5EF4-FFF2-40B4-BE49-F238E27FC236}">
                <a16:creationId xmlns:a16="http://schemas.microsoft.com/office/drawing/2014/main" id="{F792AD72-D871-4A45-BA46-F83F3E88511B}"/>
              </a:ext>
            </a:extLst>
          </p:cNvPr>
          <p:cNvGrpSpPr/>
          <p:nvPr/>
        </p:nvGrpSpPr>
        <p:grpSpPr>
          <a:xfrm>
            <a:off x="1032499" y="411957"/>
            <a:ext cx="112145" cy="1208392"/>
            <a:chOff x="1032499" y="411957"/>
            <a:chExt cx="112145" cy="1208392"/>
          </a:xfrm>
        </p:grpSpPr>
        <p:cxnSp>
          <p:nvCxnSpPr>
            <p:cNvPr id="32" name="直接连接符 31">
              <a:extLst>
                <a:ext uri="{FF2B5EF4-FFF2-40B4-BE49-F238E27FC236}">
                  <a16:creationId xmlns:a16="http://schemas.microsoft.com/office/drawing/2014/main" id="{258663A6-5013-4F62-864A-B54A939FBFFA}"/>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D98239DC-8351-449B-9569-1ACB3F82782E}"/>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FC32E94A-3B46-4D67-AC9A-167436290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121" y="1196147"/>
            <a:ext cx="5669379" cy="2750212"/>
          </a:xfrm>
          <a:prstGeom prst="rect">
            <a:avLst/>
          </a:prstGeom>
        </p:spPr>
      </p:pic>
    </p:spTree>
    <p:extLst>
      <p:ext uri="{BB962C8B-B14F-4D97-AF65-F5344CB8AC3E}">
        <p14:creationId xmlns:p14="http://schemas.microsoft.com/office/powerpoint/2010/main" val="36840512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7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19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42" presetClass="entr" presetSubtype="0" fill="hold" grpId="0" nodeType="withEffect">
                                  <p:stCondLst>
                                    <p:cond delay="26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anim calcmode="lin" valueType="num">
                                      <p:cBhvr>
                                        <p:cTn id="18" dur="500" fill="hold"/>
                                        <p:tgtEl>
                                          <p:spTgt spid="25"/>
                                        </p:tgtEl>
                                        <p:attrNameLst>
                                          <p:attrName>ppt_x</p:attrName>
                                        </p:attrNameLst>
                                      </p:cBhvr>
                                      <p:tavLst>
                                        <p:tav tm="0">
                                          <p:val>
                                            <p:strVal val="#ppt_x"/>
                                          </p:val>
                                        </p:tav>
                                        <p:tav tm="100000">
                                          <p:val>
                                            <p:strVal val="#ppt_x"/>
                                          </p:val>
                                        </p:tav>
                                      </p:tavLst>
                                    </p:anim>
                                    <p:anim calcmode="lin" valueType="num">
                                      <p:cBhvr>
                                        <p:cTn id="19" dur="500" fill="hold"/>
                                        <p:tgtEl>
                                          <p:spTgt spid="25"/>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p:stCondLst>
                                    <p:cond delay="31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3600"/>
                            </p:stCondLst>
                            <p:childTnLst>
                              <p:par>
                                <p:cTn id="25" presetID="5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4100"/>
                            </p:stCondLst>
                            <p:childTnLst>
                              <p:par>
                                <p:cTn id="31" presetID="42"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3" grpId="0" animBg="1"/>
      <p:bldP spid="25" grpId="0" animBg="1"/>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05</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020179" y="2621623"/>
            <a:ext cx="4308213"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使用的技术和框架</a:t>
            </a:r>
          </a:p>
        </p:txBody>
      </p:sp>
      <p:sp>
        <p:nvSpPr>
          <p:cNvPr id="37" name="Rectangle 3">
            <a:extLst>
              <a:ext uri="{FF2B5EF4-FFF2-40B4-BE49-F238E27FC236}">
                <a16:creationId xmlns:a16="http://schemas.microsoft.com/office/drawing/2014/main" id="{F0AC3E60-5ECD-41B9-9873-DAFD31DDF8D4}"/>
              </a:ext>
            </a:extLst>
          </p:cNvPr>
          <p:cNvSpPr/>
          <p:nvPr/>
        </p:nvSpPr>
        <p:spPr>
          <a:xfrm>
            <a:off x="4933199" y="850230"/>
            <a:ext cx="2252577"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FIVE</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 name="文本框 1">
            <a:extLst>
              <a:ext uri="{FF2B5EF4-FFF2-40B4-BE49-F238E27FC236}">
                <a16:creationId xmlns:a16="http://schemas.microsoft.com/office/drawing/2014/main" id="{CA56F02A-6477-45E8-8E59-B1077D7E43C6}"/>
              </a:ext>
            </a:extLst>
          </p:cNvPr>
          <p:cNvSpPr txBox="1"/>
          <p:nvPr/>
        </p:nvSpPr>
        <p:spPr>
          <a:xfrm>
            <a:off x="6601216" y="2787898"/>
            <a:ext cx="4647157" cy="2585323"/>
          </a:xfrm>
          <a:prstGeom prst="rect">
            <a:avLst/>
          </a:prstGeom>
          <a:noFill/>
        </p:spPr>
        <p:txBody>
          <a:bodyPr wrap="square" rtlCol="0">
            <a:spAutoFit/>
          </a:bodyPr>
          <a:lstStyle/>
          <a:p>
            <a:r>
              <a:rPr lang="en-US" altLang="zh-CN" dirty="0"/>
              <a:t>——Qt</a:t>
            </a:r>
            <a:r>
              <a:rPr lang="zh-CN" altLang="en-US" dirty="0"/>
              <a:t>第三方库，用于编写基于</a:t>
            </a:r>
            <a:r>
              <a:rPr lang="en-US" altLang="zh-CN" dirty="0"/>
              <a:t>C++</a:t>
            </a:r>
            <a:r>
              <a:rPr lang="zh-CN" altLang="en-US" dirty="0"/>
              <a:t>的</a:t>
            </a:r>
            <a:r>
              <a:rPr lang="en-US" altLang="zh-CN" dirty="0"/>
              <a:t>GUI</a:t>
            </a:r>
          </a:p>
          <a:p>
            <a:endParaRPr lang="en-US" altLang="zh-CN" dirty="0"/>
          </a:p>
          <a:p>
            <a:endParaRPr lang="en-US" altLang="zh-CN" dirty="0"/>
          </a:p>
          <a:p>
            <a:endParaRPr lang="en-US" altLang="zh-CN" dirty="0"/>
          </a:p>
          <a:p>
            <a:r>
              <a:rPr lang="en-US" altLang="zh-CN" dirty="0"/>
              <a:t>——MySQL</a:t>
            </a:r>
            <a:r>
              <a:rPr lang="zh-CN" altLang="en-US" dirty="0"/>
              <a:t>，用于储存游戏注册用户信息</a:t>
            </a:r>
            <a:endParaRPr lang="en-US" altLang="zh-CN" dirty="0"/>
          </a:p>
          <a:p>
            <a:endParaRPr lang="en-US" altLang="zh-CN" dirty="0"/>
          </a:p>
          <a:p>
            <a:endParaRPr lang="en-US" altLang="zh-CN" dirty="0"/>
          </a:p>
          <a:p>
            <a:endParaRPr lang="en-US" altLang="zh-CN" dirty="0"/>
          </a:p>
          <a:p>
            <a:r>
              <a:rPr lang="en-US" altLang="zh-CN" dirty="0"/>
              <a:t>——C++</a:t>
            </a:r>
            <a:r>
              <a:rPr lang="zh-CN" altLang="en-US" dirty="0"/>
              <a:t>标准库，用于编写游戏底层逻辑</a:t>
            </a:r>
          </a:p>
        </p:txBody>
      </p:sp>
      <p:sp>
        <p:nvSpPr>
          <p:cNvPr id="6" name="文本框 5">
            <a:extLst>
              <a:ext uri="{FF2B5EF4-FFF2-40B4-BE49-F238E27FC236}">
                <a16:creationId xmlns:a16="http://schemas.microsoft.com/office/drawing/2014/main" id="{9823651F-CFD4-4C4C-936A-B9398A8E44A3}"/>
              </a:ext>
            </a:extLst>
          </p:cNvPr>
          <p:cNvSpPr txBox="1"/>
          <p:nvPr/>
        </p:nvSpPr>
        <p:spPr>
          <a:xfrm>
            <a:off x="6601216" y="1460218"/>
            <a:ext cx="2550695" cy="1015663"/>
          </a:xfrm>
          <a:prstGeom prst="rect">
            <a:avLst/>
          </a:prstGeom>
          <a:noFill/>
        </p:spPr>
        <p:txBody>
          <a:bodyPr wrap="square" rtlCol="0">
            <a:spAutoFit/>
          </a:bodyPr>
          <a:lstStyle/>
          <a:p>
            <a:r>
              <a:rPr lang="zh-CN" altLang="en-US" sz="6000" b="1" spc="300" dirty="0">
                <a:solidFill>
                  <a:srgbClr val="0059DB"/>
                </a:solidFill>
                <a:ea typeface="时尚中黑简体" panose="01010104010101010101" pitchFamily="2" charset="-122"/>
                <a:cs typeface="+mn-ea"/>
              </a:rPr>
              <a:t>技术：</a:t>
            </a:r>
          </a:p>
        </p:txBody>
      </p:sp>
    </p:spTree>
    <p:extLst>
      <p:ext uri="{BB962C8B-B14F-4D97-AF65-F5344CB8AC3E}">
        <p14:creationId xmlns:p14="http://schemas.microsoft.com/office/powerpoint/2010/main" val="3266249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05</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020179" y="2621623"/>
            <a:ext cx="4308213"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使用的技术和框架</a:t>
            </a:r>
          </a:p>
        </p:txBody>
      </p:sp>
      <p:sp>
        <p:nvSpPr>
          <p:cNvPr id="37" name="Rectangle 3">
            <a:extLst>
              <a:ext uri="{FF2B5EF4-FFF2-40B4-BE49-F238E27FC236}">
                <a16:creationId xmlns:a16="http://schemas.microsoft.com/office/drawing/2014/main" id="{F0AC3E60-5ECD-41B9-9873-DAFD31DDF8D4}"/>
              </a:ext>
            </a:extLst>
          </p:cNvPr>
          <p:cNvSpPr/>
          <p:nvPr/>
        </p:nvSpPr>
        <p:spPr>
          <a:xfrm>
            <a:off x="4933199" y="850230"/>
            <a:ext cx="2252577"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FIVE</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 name="文本框 1">
            <a:extLst>
              <a:ext uri="{FF2B5EF4-FFF2-40B4-BE49-F238E27FC236}">
                <a16:creationId xmlns:a16="http://schemas.microsoft.com/office/drawing/2014/main" id="{CA56F02A-6477-45E8-8E59-B1077D7E43C6}"/>
              </a:ext>
            </a:extLst>
          </p:cNvPr>
          <p:cNvSpPr txBox="1"/>
          <p:nvPr/>
        </p:nvSpPr>
        <p:spPr>
          <a:xfrm>
            <a:off x="6601216" y="2475881"/>
            <a:ext cx="4647157" cy="3970318"/>
          </a:xfrm>
          <a:prstGeom prst="rect">
            <a:avLst/>
          </a:prstGeom>
          <a:noFill/>
        </p:spPr>
        <p:txBody>
          <a:bodyPr wrap="square" rtlCol="0">
            <a:spAutoFit/>
          </a:bodyPr>
          <a:lstStyle/>
          <a:p>
            <a:r>
              <a:rPr lang="zh-CN" altLang="en-US" dirty="0"/>
              <a:t>        采用</a:t>
            </a:r>
            <a:r>
              <a:rPr lang="en-US" altLang="zh-CN" dirty="0"/>
              <a:t>MVC</a:t>
            </a:r>
            <a:r>
              <a:rPr lang="zh-CN" altLang="en-US" dirty="0"/>
              <a:t>（即模型</a:t>
            </a:r>
            <a:r>
              <a:rPr lang="en-US" altLang="zh-CN" dirty="0"/>
              <a:t>-</a:t>
            </a:r>
            <a:r>
              <a:rPr lang="zh-CN" altLang="en-US" dirty="0"/>
              <a:t>视图</a:t>
            </a:r>
            <a:r>
              <a:rPr lang="en-US" altLang="zh-CN" dirty="0"/>
              <a:t>-</a:t>
            </a:r>
            <a:r>
              <a:rPr lang="zh-CN" altLang="en-US" dirty="0"/>
              <a:t>控制器）框架进行整个项目的架构。我们用一种业务逻辑、数据、界面显示分离的方法组织代码，将业务逻辑聚集到一个部件里面，在改进和个性化定制界面及用户交互的同时，不需要重新编写业务逻辑。</a:t>
            </a:r>
            <a:endParaRPr lang="en-US" altLang="zh-CN" dirty="0"/>
          </a:p>
          <a:p>
            <a:r>
              <a:rPr lang="en-US" altLang="zh-CN" dirty="0"/>
              <a:t>       MVC </a:t>
            </a:r>
            <a:r>
              <a:rPr lang="zh-CN" altLang="en-US" dirty="0"/>
              <a:t>分层有助于管理复杂的应用程序，因为我们可以在一个时间内专门关注一个方面。例如，您可以在不依赖业务逻辑的情况下专注于视图设计。同时也让应用程序的测试更加容易。</a:t>
            </a:r>
          </a:p>
          <a:p>
            <a:r>
              <a:rPr lang="en-US" altLang="zh-CN" dirty="0"/>
              <a:t>       MVC </a:t>
            </a:r>
            <a:r>
              <a:rPr lang="zh-CN" altLang="en-US" dirty="0"/>
              <a:t>分层同时也简化了分组开发。不同的开发人员可同时开发视图、控制器逻辑和业务逻辑。</a:t>
            </a:r>
          </a:p>
        </p:txBody>
      </p:sp>
      <p:sp>
        <p:nvSpPr>
          <p:cNvPr id="6" name="文本框 5">
            <a:extLst>
              <a:ext uri="{FF2B5EF4-FFF2-40B4-BE49-F238E27FC236}">
                <a16:creationId xmlns:a16="http://schemas.microsoft.com/office/drawing/2014/main" id="{9823651F-CFD4-4C4C-936A-B9398A8E44A3}"/>
              </a:ext>
            </a:extLst>
          </p:cNvPr>
          <p:cNvSpPr txBox="1"/>
          <p:nvPr/>
        </p:nvSpPr>
        <p:spPr>
          <a:xfrm>
            <a:off x="6601216" y="1460218"/>
            <a:ext cx="2550695" cy="1015663"/>
          </a:xfrm>
          <a:prstGeom prst="rect">
            <a:avLst/>
          </a:prstGeom>
          <a:noFill/>
        </p:spPr>
        <p:txBody>
          <a:bodyPr wrap="square" rtlCol="0">
            <a:spAutoFit/>
          </a:bodyPr>
          <a:lstStyle/>
          <a:p>
            <a:r>
              <a:rPr lang="zh-CN" altLang="en-US" sz="6000" b="1" spc="300" dirty="0">
                <a:solidFill>
                  <a:srgbClr val="0059DB"/>
                </a:solidFill>
                <a:ea typeface="时尚中黑简体" panose="01010104010101010101" pitchFamily="2" charset="-122"/>
                <a:cs typeface="+mn-ea"/>
              </a:rPr>
              <a:t>框架：</a:t>
            </a:r>
          </a:p>
        </p:txBody>
      </p:sp>
    </p:spTree>
    <p:extLst>
      <p:ext uri="{BB962C8B-B14F-4D97-AF65-F5344CB8AC3E}">
        <p14:creationId xmlns:p14="http://schemas.microsoft.com/office/powerpoint/2010/main" val="274105102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06</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028417" y="3138615"/>
            <a:ext cx="4308213"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代码总量</a:t>
            </a:r>
          </a:p>
        </p:txBody>
      </p:sp>
      <p:sp>
        <p:nvSpPr>
          <p:cNvPr id="37" name="Rectangle 3">
            <a:extLst>
              <a:ext uri="{FF2B5EF4-FFF2-40B4-BE49-F238E27FC236}">
                <a16:creationId xmlns:a16="http://schemas.microsoft.com/office/drawing/2014/main" id="{F0AC3E60-5ECD-41B9-9873-DAFD31DDF8D4}"/>
              </a:ext>
            </a:extLst>
          </p:cNvPr>
          <p:cNvSpPr/>
          <p:nvPr/>
        </p:nvSpPr>
        <p:spPr>
          <a:xfrm>
            <a:off x="5038210" y="846826"/>
            <a:ext cx="1900220"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SIX</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 name="文本框 1">
            <a:extLst>
              <a:ext uri="{FF2B5EF4-FFF2-40B4-BE49-F238E27FC236}">
                <a16:creationId xmlns:a16="http://schemas.microsoft.com/office/drawing/2014/main" id="{51174872-DE25-47DC-B7B4-F2CF3806CB32}"/>
              </a:ext>
            </a:extLst>
          </p:cNvPr>
          <p:cNvSpPr txBox="1"/>
          <p:nvPr/>
        </p:nvSpPr>
        <p:spPr>
          <a:xfrm>
            <a:off x="6504832" y="2475881"/>
            <a:ext cx="5022937" cy="646331"/>
          </a:xfrm>
          <a:prstGeom prst="rect">
            <a:avLst/>
          </a:prstGeom>
          <a:noFill/>
        </p:spPr>
        <p:txBody>
          <a:bodyPr wrap="square" rtlCol="0">
            <a:spAutoFit/>
          </a:bodyPr>
          <a:lstStyle/>
          <a:p>
            <a:r>
              <a:rPr lang="zh-CN" altLang="en-US" dirty="0"/>
              <a:t>项目完成后，总代码量约有</a:t>
            </a:r>
            <a:r>
              <a:rPr lang="en-US" altLang="zh-CN" dirty="0"/>
              <a:t>159kb</a:t>
            </a:r>
          </a:p>
          <a:p>
            <a:r>
              <a:rPr lang="zh-CN" altLang="en-US" dirty="0"/>
              <a:t>共包含</a:t>
            </a:r>
            <a:r>
              <a:rPr lang="en-US" altLang="zh-CN" dirty="0"/>
              <a:t>22</a:t>
            </a:r>
            <a:r>
              <a:rPr lang="zh-CN" altLang="en-US" dirty="0"/>
              <a:t>个类。</a:t>
            </a:r>
            <a:endParaRPr lang="en-US" altLang="zh-CN" dirty="0"/>
          </a:p>
        </p:txBody>
      </p:sp>
      <p:pic>
        <p:nvPicPr>
          <p:cNvPr id="1026" name="图片 1">
            <a:extLst>
              <a:ext uri="{FF2B5EF4-FFF2-40B4-BE49-F238E27FC236}">
                <a16:creationId xmlns:a16="http://schemas.microsoft.com/office/drawing/2014/main" id="{758006F8-06D6-4C17-BBCE-1437E0AEAA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 t="86510" r="28719" b="11091"/>
          <a:stretch/>
        </p:blipFill>
        <p:spPr bwMode="auto">
          <a:xfrm>
            <a:off x="1028417" y="5462604"/>
            <a:ext cx="9834278" cy="45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6537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DA2DB9F1-A37D-4D4C-928D-9ABC32A271F0}"/>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部分源码展示</a:t>
            </a:r>
            <a:endPar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24" name="Rectangle 2">
            <a:extLst>
              <a:ext uri="{FF2B5EF4-FFF2-40B4-BE49-F238E27FC236}">
                <a16:creationId xmlns:a16="http://schemas.microsoft.com/office/drawing/2014/main" id="{27C3D647-7BA7-441D-A8CD-973589C2DC85}"/>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06</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26" name="组合 25">
            <a:extLst>
              <a:ext uri="{FF2B5EF4-FFF2-40B4-BE49-F238E27FC236}">
                <a16:creationId xmlns:a16="http://schemas.microsoft.com/office/drawing/2014/main" id="{7E45FE0C-6F2D-402A-B345-BDB7AA24D542}"/>
              </a:ext>
            </a:extLst>
          </p:cNvPr>
          <p:cNvGrpSpPr/>
          <p:nvPr/>
        </p:nvGrpSpPr>
        <p:grpSpPr>
          <a:xfrm>
            <a:off x="1032499" y="411957"/>
            <a:ext cx="112145" cy="1208392"/>
            <a:chOff x="1032499" y="411957"/>
            <a:chExt cx="112145" cy="1208392"/>
          </a:xfrm>
        </p:grpSpPr>
        <p:cxnSp>
          <p:nvCxnSpPr>
            <p:cNvPr id="27" name="直接连接符 26">
              <a:extLst>
                <a:ext uri="{FF2B5EF4-FFF2-40B4-BE49-F238E27FC236}">
                  <a16:creationId xmlns:a16="http://schemas.microsoft.com/office/drawing/2014/main" id="{1D4A8F0C-3133-4324-9516-0D1E507D7EAB}"/>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735CEB3-0A3A-41AA-A958-242D37A229F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742E558A-5665-437F-996C-EB07994C3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394" y="686685"/>
            <a:ext cx="10154760" cy="5484629"/>
          </a:xfrm>
          <a:prstGeom prst="rect">
            <a:avLst/>
          </a:prstGeom>
        </p:spPr>
      </p:pic>
    </p:spTree>
    <p:extLst>
      <p:ext uri="{BB962C8B-B14F-4D97-AF65-F5344CB8AC3E}">
        <p14:creationId xmlns:p14="http://schemas.microsoft.com/office/powerpoint/2010/main" val="4740579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DA2DB9F1-A37D-4D4C-928D-9ABC32A271F0}"/>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部分源码展示</a:t>
            </a:r>
            <a:endPar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24" name="Rectangle 2">
            <a:extLst>
              <a:ext uri="{FF2B5EF4-FFF2-40B4-BE49-F238E27FC236}">
                <a16:creationId xmlns:a16="http://schemas.microsoft.com/office/drawing/2014/main" id="{27C3D647-7BA7-441D-A8CD-973589C2DC85}"/>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06</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26" name="组合 25">
            <a:extLst>
              <a:ext uri="{FF2B5EF4-FFF2-40B4-BE49-F238E27FC236}">
                <a16:creationId xmlns:a16="http://schemas.microsoft.com/office/drawing/2014/main" id="{7E45FE0C-6F2D-402A-B345-BDB7AA24D542}"/>
              </a:ext>
            </a:extLst>
          </p:cNvPr>
          <p:cNvGrpSpPr/>
          <p:nvPr/>
        </p:nvGrpSpPr>
        <p:grpSpPr>
          <a:xfrm>
            <a:off x="1032499" y="411957"/>
            <a:ext cx="112145" cy="1208392"/>
            <a:chOff x="1032499" y="411957"/>
            <a:chExt cx="112145" cy="1208392"/>
          </a:xfrm>
        </p:grpSpPr>
        <p:cxnSp>
          <p:nvCxnSpPr>
            <p:cNvPr id="27" name="直接连接符 26">
              <a:extLst>
                <a:ext uri="{FF2B5EF4-FFF2-40B4-BE49-F238E27FC236}">
                  <a16:creationId xmlns:a16="http://schemas.microsoft.com/office/drawing/2014/main" id="{1D4A8F0C-3133-4324-9516-0D1E507D7EAB}"/>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735CEB3-0A3A-41AA-A958-242D37A229F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65C9C200-B001-4AC9-BB9D-84BFFE4DB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782" y="589664"/>
            <a:ext cx="10043105" cy="5678671"/>
          </a:xfrm>
          <a:prstGeom prst="rect">
            <a:avLst/>
          </a:prstGeom>
        </p:spPr>
      </p:pic>
    </p:spTree>
    <p:extLst>
      <p:ext uri="{BB962C8B-B14F-4D97-AF65-F5344CB8AC3E}">
        <p14:creationId xmlns:p14="http://schemas.microsoft.com/office/powerpoint/2010/main" val="15952645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DA2DB9F1-A37D-4D4C-928D-9ABC32A271F0}"/>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部分源码展示</a:t>
            </a:r>
            <a:endPar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24" name="Rectangle 2">
            <a:extLst>
              <a:ext uri="{FF2B5EF4-FFF2-40B4-BE49-F238E27FC236}">
                <a16:creationId xmlns:a16="http://schemas.microsoft.com/office/drawing/2014/main" id="{27C3D647-7BA7-441D-A8CD-973589C2DC85}"/>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06</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26" name="组合 25">
            <a:extLst>
              <a:ext uri="{FF2B5EF4-FFF2-40B4-BE49-F238E27FC236}">
                <a16:creationId xmlns:a16="http://schemas.microsoft.com/office/drawing/2014/main" id="{7E45FE0C-6F2D-402A-B345-BDB7AA24D542}"/>
              </a:ext>
            </a:extLst>
          </p:cNvPr>
          <p:cNvGrpSpPr/>
          <p:nvPr/>
        </p:nvGrpSpPr>
        <p:grpSpPr>
          <a:xfrm>
            <a:off x="1032499" y="411957"/>
            <a:ext cx="112145" cy="1208392"/>
            <a:chOff x="1032499" y="411957"/>
            <a:chExt cx="112145" cy="1208392"/>
          </a:xfrm>
        </p:grpSpPr>
        <p:cxnSp>
          <p:nvCxnSpPr>
            <p:cNvPr id="27" name="直接连接符 26">
              <a:extLst>
                <a:ext uri="{FF2B5EF4-FFF2-40B4-BE49-F238E27FC236}">
                  <a16:creationId xmlns:a16="http://schemas.microsoft.com/office/drawing/2014/main" id="{1D4A8F0C-3133-4324-9516-0D1E507D7EAB}"/>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735CEB3-0A3A-41AA-A958-242D37A229F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1C0B4692-AB5E-4FAD-84A9-78C219081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280" y="512612"/>
            <a:ext cx="10386157" cy="5832775"/>
          </a:xfrm>
          <a:prstGeom prst="rect">
            <a:avLst/>
          </a:prstGeom>
        </p:spPr>
      </p:pic>
    </p:spTree>
    <p:extLst>
      <p:ext uri="{BB962C8B-B14F-4D97-AF65-F5344CB8AC3E}">
        <p14:creationId xmlns:p14="http://schemas.microsoft.com/office/powerpoint/2010/main" val="3266497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DA2DB9F1-A37D-4D4C-928D-9ABC32A271F0}"/>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部分源码展示</a:t>
            </a:r>
            <a:endPar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endParaRPr>
          </a:p>
        </p:txBody>
      </p:sp>
      <p:sp>
        <p:nvSpPr>
          <p:cNvPr id="24" name="Rectangle 2">
            <a:extLst>
              <a:ext uri="{FF2B5EF4-FFF2-40B4-BE49-F238E27FC236}">
                <a16:creationId xmlns:a16="http://schemas.microsoft.com/office/drawing/2014/main" id="{27C3D647-7BA7-441D-A8CD-973589C2DC85}"/>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06</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26" name="组合 25">
            <a:extLst>
              <a:ext uri="{FF2B5EF4-FFF2-40B4-BE49-F238E27FC236}">
                <a16:creationId xmlns:a16="http://schemas.microsoft.com/office/drawing/2014/main" id="{7E45FE0C-6F2D-402A-B345-BDB7AA24D542}"/>
              </a:ext>
            </a:extLst>
          </p:cNvPr>
          <p:cNvGrpSpPr/>
          <p:nvPr/>
        </p:nvGrpSpPr>
        <p:grpSpPr>
          <a:xfrm>
            <a:off x="1032499" y="411957"/>
            <a:ext cx="112145" cy="1208392"/>
            <a:chOff x="1032499" y="411957"/>
            <a:chExt cx="112145" cy="1208392"/>
          </a:xfrm>
        </p:grpSpPr>
        <p:cxnSp>
          <p:nvCxnSpPr>
            <p:cNvPr id="27" name="直接连接符 26">
              <a:extLst>
                <a:ext uri="{FF2B5EF4-FFF2-40B4-BE49-F238E27FC236}">
                  <a16:creationId xmlns:a16="http://schemas.microsoft.com/office/drawing/2014/main" id="{1D4A8F0C-3133-4324-9516-0D1E507D7EAB}"/>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3735CEB3-0A3A-41AA-A958-242D37A229F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8443409F-3B78-4DBB-8653-F56C57CF3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321" y="825275"/>
            <a:ext cx="10029521" cy="5411762"/>
          </a:xfrm>
          <a:prstGeom prst="rect">
            <a:avLst/>
          </a:prstGeom>
        </p:spPr>
      </p:pic>
    </p:spTree>
    <p:extLst>
      <p:ext uri="{BB962C8B-B14F-4D97-AF65-F5344CB8AC3E}">
        <p14:creationId xmlns:p14="http://schemas.microsoft.com/office/powerpoint/2010/main" val="40468058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15C30EB8-C4AD-460C-8DF2-AA0020647B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994837" y="3907888"/>
            <a:ext cx="1981204" cy="914402"/>
          </a:xfrm>
          <a:prstGeom prst="rect">
            <a:avLst/>
          </a:prstGeom>
        </p:spPr>
      </p:pic>
      <p:sp>
        <p:nvSpPr>
          <p:cNvPr id="10" name="文本框 9"/>
          <p:cNvSpPr txBox="1"/>
          <p:nvPr/>
        </p:nvSpPr>
        <p:spPr>
          <a:xfrm>
            <a:off x="2925901" y="1661388"/>
            <a:ext cx="6340198" cy="1015663"/>
          </a:xfrm>
          <a:prstGeom prst="rect">
            <a:avLst/>
          </a:prstGeom>
          <a:noFill/>
        </p:spPr>
        <p:txBody>
          <a:bodyPr wrap="none" rtlCol="0">
            <a:spAutoFit/>
            <a:scene3d>
              <a:camera prst="orthographicFront"/>
              <a:lightRig rig="threePt" dir="t"/>
            </a:scene3d>
            <a:sp3d contourW="12700"/>
          </a:bodyPr>
          <a:lstStyle/>
          <a:p>
            <a:pPr algn="ctr"/>
            <a:r>
              <a:rPr lang="zh-CN" altLang="en-US" sz="6000" b="1" dirty="0">
                <a:solidFill>
                  <a:schemeClr val="tx1">
                    <a:lumMod val="85000"/>
                    <a:lumOff val="15000"/>
                  </a:schemeClr>
                </a:solidFill>
                <a:latin typeface="Microsoft YaHei" charset="-122"/>
                <a:ea typeface="Microsoft YaHei" charset="-122"/>
                <a:cs typeface="Microsoft YaHei" charset="-122"/>
              </a:rPr>
              <a:t>非常感谢您的观看</a:t>
            </a:r>
          </a:p>
        </p:txBody>
      </p:sp>
      <p:sp>
        <p:nvSpPr>
          <p:cNvPr id="4" name="矩形 3">
            <a:extLst>
              <a:ext uri="{FF2B5EF4-FFF2-40B4-BE49-F238E27FC236}">
                <a16:creationId xmlns:a16="http://schemas.microsoft.com/office/drawing/2014/main" id="{B067EF63-B738-433D-89FB-2D9199306C9E}"/>
              </a:ext>
            </a:extLst>
          </p:cNvPr>
          <p:cNvSpPr/>
          <p:nvPr/>
        </p:nvSpPr>
        <p:spPr>
          <a:xfrm>
            <a:off x="3650375" y="3429000"/>
            <a:ext cx="4651332" cy="2391370"/>
          </a:xfrm>
          <a:prstGeom prst="rect">
            <a:avLst/>
          </a:prstGeom>
          <a:solidFill>
            <a:srgbClr val="569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111AE8E-DC7E-4CDA-9E2B-B5A0356B183C}"/>
              </a:ext>
            </a:extLst>
          </p:cNvPr>
          <p:cNvSpPr txBox="1"/>
          <p:nvPr/>
        </p:nvSpPr>
        <p:spPr>
          <a:xfrm>
            <a:off x="3650375" y="3429010"/>
            <a:ext cx="4651332" cy="2391360"/>
          </a:xfrm>
          <a:prstGeom prst="rect">
            <a:avLst/>
          </a:prstGeom>
          <a:solidFill>
            <a:srgbClr val="0059DB"/>
          </a:solidFill>
        </p:spPr>
        <p:txBody>
          <a:bodyPr wrap="square" rtlCol="0">
            <a:spAutoFit/>
          </a:bodyPr>
          <a:lstStyle/>
          <a:p>
            <a:pPr algn="ctr">
              <a:lnSpc>
                <a:spcPts val="2000"/>
              </a:lnSpc>
            </a:pPr>
            <a:endParaRPr lang="en-US" altLang="zh-CN" b="1" baseline="-25000" dirty="0">
              <a:solidFill>
                <a:schemeClr val="bg1"/>
              </a:solidFill>
              <a:latin typeface="+mn-ea"/>
            </a:endParaRPr>
          </a:p>
          <a:p>
            <a:pPr algn="ctr">
              <a:lnSpc>
                <a:spcPts val="2000"/>
              </a:lnSpc>
            </a:pPr>
            <a:endParaRPr lang="en-US" altLang="zh-CN" b="1" baseline="-25000" dirty="0">
              <a:solidFill>
                <a:schemeClr val="bg1"/>
              </a:solidFill>
              <a:latin typeface="+mn-ea"/>
            </a:endParaRPr>
          </a:p>
          <a:p>
            <a:pPr algn="ctr">
              <a:lnSpc>
                <a:spcPts val="2000"/>
              </a:lnSpc>
            </a:pPr>
            <a:endParaRPr lang="en-US" altLang="zh-CN" b="1" baseline="-25000" dirty="0">
              <a:solidFill>
                <a:schemeClr val="bg1"/>
              </a:solidFill>
              <a:latin typeface="+mn-ea"/>
            </a:endParaRPr>
          </a:p>
          <a:p>
            <a:pPr algn="ctr">
              <a:lnSpc>
                <a:spcPts val="2000"/>
              </a:lnSpc>
            </a:pPr>
            <a:r>
              <a:rPr lang="zh-CN" altLang="en-US" sz="2400" b="1" baseline="-25000" dirty="0">
                <a:solidFill>
                  <a:schemeClr val="bg1"/>
                </a:solidFill>
                <a:latin typeface="+mn-ea"/>
              </a:rPr>
              <a:t>宝石迷阵期末项目</a:t>
            </a:r>
            <a:r>
              <a:rPr lang="en-US" altLang="zh-CN" sz="2400" b="1" baseline="-25000" dirty="0">
                <a:solidFill>
                  <a:schemeClr val="bg1"/>
                </a:solidFill>
                <a:latin typeface="+mn-ea"/>
              </a:rPr>
              <a:t>——</a:t>
            </a:r>
            <a:r>
              <a:rPr lang="zh-CN" altLang="en-US" sz="2400" b="1" baseline="-25000" dirty="0">
                <a:solidFill>
                  <a:schemeClr val="bg1"/>
                </a:solidFill>
                <a:latin typeface="+mn-ea"/>
              </a:rPr>
              <a:t>第五组</a:t>
            </a:r>
            <a:endParaRPr lang="en-US" altLang="zh-CN" sz="2400" b="1" baseline="-25000" dirty="0">
              <a:solidFill>
                <a:schemeClr val="bg1"/>
              </a:solidFill>
              <a:latin typeface="+mn-ea"/>
            </a:endParaRPr>
          </a:p>
          <a:p>
            <a:pPr algn="ctr">
              <a:lnSpc>
                <a:spcPts val="2000"/>
              </a:lnSpc>
            </a:pPr>
            <a:r>
              <a:rPr lang="zh-CN" altLang="en-US" sz="2400" b="1" baseline="-25000" dirty="0">
                <a:solidFill>
                  <a:schemeClr val="bg1"/>
                </a:solidFill>
                <a:latin typeface="+mn-ea"/>
              </a:rPr>
              <a:t>组员：王磊、刘镠、谢嘉欣、陶瑜君、高玮</a:t>
            </a:r>
            <a:endParaRPr lang="en-US" altLang="zh-CN" sz="2400" b="1" baseline="-25000" dirty="0">
              <a:solidFill>
                <a:schemeClr val="bg1"/>
              </a:solidFill>
              <a:latin typeface="+mn-ea"/>
            </a:endParaRPr>
          </a:p>
          <a:p>
            <a:pPr algn="ctr">
              <a:lnSpc>
                <a:spcPts val="2000"/>
              </a:lnSpc>
            </a:pPr>
            <a:endParaRPr lang="en-US" altLang="zh-CN" sz="2400" b="1" baseline="-25000" dirty="0">
              <a:solidFill>
                <a:schemeClr val="bg1"/>
              </a:solidFill>
              <a:latin typeface="+mn-ea"/>
            </a:endParaRPr>
          </a:p>
          <a:p>
            <a:pPr algn="ctr">
              <a:lnSpc>
                <a:spcPts val="2000"/>
              </a:lnSpc>
            </a:pPr>
            <a:endParaRPr lang="en-US" altLang="zh-CN" sz="2400" b="1" baseline="-25000" dirty="0">
              <a:solidFill>
                <a:schemeClr val="bg1"/>
              </a:solidFill>
              <a:latin typeface="+mn-ea"/>
            </a:endParaRPr>
          </a:p>
          <a:p>
            <a:pPr algn="ctr">
              <a:lnSpc>
                <a:spcPts val="2000"/>
              </a:lnSpc>
            </a:pPr>
            <a:endParaRPr lang="en-US" altLang="zh-CN" sz="2400" b="1" baseline="-25000" dirty="0">
              <a:solidFill>
                <a:schemeClr val="bg1"/>
              </a:solidFill>
              <a:latin typeface="+mn-ea"/>
            </a:endParaRPr>
          </a:p>
          <a:p>
            <a:pPr algn="ctr">
              <a:lnSpc>
                <a:spcPts val="2000"/>
              </a:lnSpc>
            </a:pPr>
            <a:endParaRPr lang="en-US" altLang="zh-CN" sz="2400" b="1" baseline="-25000" dirty="0">
              <a:solidFill>
                <a:schemeClr val="bg1"/>
              </a:solidFill>
              <a:latin typeface="+mn-ea"/>
            </a:endParaRPr>
          </a:p>
        </p:txBody>
      </p:sp>
    </p:spTree>
    <p:extLst>
      <p:ext uri="{BB962C8B-B14F-4D97-AF65-F5344CB8AC3E}">
        <p14:creationId xmlns:p14="http://schemas.microsoft.com/office/powerpoint/2010/main" val="105552812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CBDF5EF6-4471-4B03-B3DB-6D03654F930C}"/>
              </a:ext>
            </a:extLst>
          </p:cNvPr>
          <p:cNvSpPr/>
          <p:nvPr/>
        </p:nvSpPr>
        <p:spPr>
          <a:xfrm>
            <a:off x="4567471" y="634208"/>
            <a:ext cx="2903650" cy="803618"/>
          </a:xfrm>
          <a:prstGeom prst="rect">
            <a:avLst/>
          </a:prstGeom>
          <a:noFill/>
        </p:spPr>
        <p:txBody>
          <a:bodyPr wrap="square" rtlCol="0">
            <a:spAutoFit/>
          </a:bodyPr>
          <a:lstStyle/>
          <a:p>
            <a:pPr algn="dist">
              <a:lnSpc>
                <a:spcPts val="6000"/>
              </a:lnSpc>
            </a:pPr>
            <a:r>
              <a:rPr lang="en-US" altLang="zh-CN" sz="4000" b="1" dirty="0">
                <a:solidFill>
                  <a:srgbClr val="3B3E45"/>
                </a:solidFill>
                <a:latin typeface="方正细圆简体" panose="02010601030101010101" pitchFamily="2" charset="-122"/>
                <a:ea typeface="方正细圆简体" panose="02010601030101010101" pitchFamily="2" charset="-122"/>
                <a:sym typeface="+mn-lt"/>
              </a:rPr>
              <a:t>CONTENT</a:t>
            </a:r>
          </a:p>
        </p:txBody>
      </p:sp>
      <p:grpSp>
        <p:nvGrpSpPr>
          <p:cNvPr id="8" name="组合 7">
            <a:extLst>
              <a:ext uri="{FF2B5EF4-FFF2-40B4-BE49-F238E27FC236}">
                <a16:creationId xmlns:a16="http://schemas.microsoft.com/office/drawing/2014/main" id="{C1EA2B3F-F09F-4620-BCD3-7B0CF9875662}"/>
              </a:ext>
            </a:extLst>
          </p:cNvPr>
          <p:cNvGrpSpPr/>
          <p:nvPr/>
        </p:nvGrpSpPr>
        <p:grpSpPr>
          <a:xfrm>
            <a:off x="6059488" y="2151162"/>
            <a:ext cx="4307703" cy="369332"/>
            <a:chOff x="5703932" y="1980340"/>
            <a:chExt cx="4307703" cy="369332"/>
          </a:xfrm>
        </p:grpSpPr>
        <p:sp>
          <p:nvSpPr>
            <p:cNvPr id="28" name="矩形 27">
              <a:extLst>
                <a:ext uri="{FF2B5EF4-FFF2-40B4-BE49-F238E27FC236}">
                  <a16:creationId xmlns:a16="http://schemas.microsoft.com/office/drawing/2014/main" id="{B7BD40BC-A185-49D7-A78C-87F5F63CBB94}"/>
                </a:ext>
              </a:extLst>
            </p:cNvPr>
            <p:cNvSpPr/>
            <p:nvPr/>
          </p:nvSpPr>
          <p:spPr>
            <a:xfrm>
              <a:off x="6488069" y="1980340"/>
              <a:ext cx="3523566" cy="369332"/>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b="1" dirty="0">
                  <a:solidFill>
                    <a:srgbClr val="0059DB"/>
                  </a:solidFill>
                  <a:latin typeface="+mn-ea"/>
                </a:rPr>
                <a:t> </a:t>
              </a:r>
              <a:r>
                <a:rPr lang="zh-CN" altLang="en-US" b="1" dirty="0">
                  <a:solidFill>
                    <a:srgbClr val="0059DB"/>
                  </a:solidFill>
                  <a:latin typeface="+mn-ea"/>
                </a:rPr>
                <a:t>概述</a:t>
              </a:r>
            </a:p>
          </p:txBody>
        </p:sp>
        <p:sp>
          <p:nvSpPr>
            <p:cNvPr id="48" name="矩形 47">
              <a:extLst>
                <a:ext uri="{FF2B5EF4-FFF2-40B4-BE49-F238E27FC236}">
                  <a16:creationId xmlns:a16="http://schemas.microsoft.com/office/drawing/2014/main" id="{F8B4A1D6-17D3-4685-BE2B-AEB1F0D540BA}"/>
                </a:ext>
              </a:extLst>
            </p:cNvPr>
            <p:cNvSpPr/>
            <p:nvPr/>
          </p:nvSpPr>
          <p:spPr>
            <a:xfrm>
              <a:off x="5703932" y="1980340"/>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01</a:t>
              </a:r>
              <a:endParaRPr lang="zh-CN" altLang="en-US" b="1" dirty="0">
                <a:solidFill>
                  <a:srgbClr val="0059DB"/>
                </a:solidFill>
                <a:latin typeface="+mn-ea"/>
              </a:endParaRPr>
            </a:p>
          </p:txBody>
        </p:sp>
      </p:grpSp>
      <p:grpSp>
        <p:nvGrpSpPr>
          <p:cNvPr id="11" name="组合 10">
            <a:extLst>
              <a:ext uri="{FF2B5EF4-FFF2-40B4-BE49-F238E27FC236}">
                <a16:creationId xmlns:a16="http://schemas.microsoft.com/office/drawing/2014/main" id="{3CD72220-1905-489A-BB52-FF1EF0FEE511}"/>
              </a:ext>
            </a:extLst>
          </p:cNvPr>
          <p:cNvGrpSpPr/>
          <p:nvPr/>
        </p:nvGrpSpPr>
        <p:grpSpPr>
          <a:xfrm>
            <a:off x="6059488" y="2671429"/>
            <a:ext cx="4307703" cy="369332"/>
            <a:chOff x="5703932" y="2500607"/>
            <a:chExt cx="4307703" cy="369332"/>
          </a:xfrm>
        </p:grpSpPr>
        <p:sp>
          <p:nvSpPr>
            <p:cNvPr id="41" name="矩形 40">
              <a:extLst>
                <a:ext uri="{FF2B5EF4-FFF2-40B4-BE49-F238E27FC236}">
                  <a16:creationId xmlns:a16="http://schemas.microsoft.com/office/drawing/2014/main" id="{F927249D-4E43-4767-A58F-E2C91C53C117}"/>
                </a:ext>
              </a:extLst>
            </p:cNvPr>
            <p:cNvSpPr/>
            <p:nvPr/>
          </p:nvSpPr>
          <p:spPr>
            <a:xfrm>
              <a:off x="6488069" y="2500607"/>
              <a:ext cx="3523566" cy="369332"/>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b="1" dirty="0">
                  <a:solidFill>
                    <a:srgbClr val="0059DB"/>
                  </a:solidFill>
                  <a:latin typeface="+mn-ea"/>
                </a:rPr>
                <a:t> </a:t>
              </a:r>
              <a:r>
                <a:rPr lang="zh-CN" altLang="en-US" b="1" dirty="0">
                  <a:solidFill>
                    <a:srgbClr val="0059DB"/>
                  </a:solidFill>
                  <a:latin typeface="+mn-ea"/>
                </a:rPr>
                <a:t>团队成员分工</a:t>
              </a:r>
            </a:p>
          </p:txBody>
        </p:sp>
        <p:sp>
          <p:nvSpPr>
            <p:cNvPr id="49" name="矩形 48">
              <a:extLst>
                <a:ext uri="{FF2B5EF4-FFF2-40B4-BE49-F238E27FC236}">
                  <a16:creationId xmlns:a16="http://schemas.microsoft.com/office/drawing/2014/main" id="{DC7E24AB-DC59-4977-A89E-A08F21BE33EF}"/>
                </a:ext>
              </a:extLst>
            </p:cNvPr>
            <p:cNvSpPr/>
            <p:nvPr/>
          </p:nvSpPr>
          <p:spPr>
            <a:xfrm>
              <a:off x="5703932" y="2500607"/>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02</a:t>
              </a:r>
              <a:endParaRPr lang="zh-CN" altLang="en-US" b="1" dirty="0">
                <a:solidFill>
                  <a:srgbClr val="0059DB"/>
                </a:solidFill>
                <a:latin typeface="+mn-ea"/>
              </a:endParaRPr>
            </a:p>
          </p:txBody>
        </p:sp>
      </p:grpSp>
      <p:grpSp>
        <p:nvGrpSpPr>
          <p:cNvPr id="14" name="组合 13">
            <a:extLst>
              <a:ext uri="{FF2B5EF4-FFF2-40B4-BE49-F238E27FC236}">
                <a16:creationId xmlns:a16="http://schemas.microsoft.com/office/drawing/2014/main" id="{19B7183F-6526-4212-861B-A37E68A64BAC}"/>
              </a:ext>
            </a:extLst>
          </p:cNvPr>
          <p:cNvGrpSpPr/>
          <p:nvPr/>
        </p:nvGrpSpPr>
        <p:grpSpPr>
          <a:xfrm>
            <a:off x="6059487" y="4123365"/>
            <a:ext cx="4307705" cy="387864"/>
            <a:chOff x="5703931" y="3952543"/>
            <a:chExt cx="4307705" cy="387864"/>
          </a:xfrm>
        </p:grpSpPr>
        <p:sp>
          <p:nvSpPr>
            <p:cNvPr id="63" name="矩形 62">
              <a:extLst>
                <a:ext uri="{FF2B5EF4-FFF2-40B4-BE49-F238E27FC236}">
                  <a16:creationId xmlns:a16="http://schemas.microsoft.com/office/drawing/2014/main" id="{E14B8052-F2ED-4272-9265-E4D94C83E50B}"/>
                </a:ext>
              </a:extLst>
            </p:cNvPr>
            <p:cNvSpPr/>
            <p:nvPr/>
          </p:nvSpPr>
          <p:spPr>
            <a:xfrm>
              <a:off x="6488071" y="3971075"/>
              <a:ext cx="3523565" cy="369332"/>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b="1" dirty="0">
                  <a:solidFill>
                    <a:srgbClr val="0059DB"/>
                  </a:solidFill>
                  <a:latin typeface="+mn-ea"/>
                </a:rPr>
                <a:t> </a:t>
              </a:r>
              <a:r>
                <a:rPr lang="zh-CN" altLang="en-US" b="1" dirty="0">
                  <a:solidFill>
                    <a:srgbClr val="0059DB"/>
                  </a:solidFill>
                  <a:latin typeface="+mn-ea"/>
                </a:rPr>
                <a:t>使用技术</a:t>
              </a:r>
            </a:p>
          </p:txBody>
        </p:sp>
        <p:sp>
          <p:nvSpPr>
            <p:cNvPr id="50" name="矩形 49">
              <a:extLst>
                <a:ext uri="{FF2B5EF4-FFF2-40B4-BE49-F238E27FC236}">
                  <a16:creationId xmlns:a16="http://schemas.microsoft.com/office/drawing/2014/main" id="{A4910914-50EC-4AF1-8158-9B4E1983079F}"/>
                </a:ext>
              </a:extLst>
            </p:cNvPr>
            <p:cNvSpPr/>
            <p:nvPr/>
          </p:nvSpPr>
          <p:spPr>
            <a:xfrm>
              <a:off x="5703931" y="3952543"/>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05</a:t>
              </a:r>
              <a:endParaRPr lang="zh-CN" altLang="en-US" b="1" dirty="0">
                <a:solidFill>
                  <a:srgbClr val="0059DB"/>
                </a:solidFill>
                <a:latin typeface="+mn-ea"/>
              </a:endParaRPr>
            </a:p>
          </p:txBody>
        </p:sp>
      </p:grpSp>
      <p:grpSp>
        <p:nvGrpSpPr>
          <p:cNvPr id="12" name="组合 11">
            <a:extLst>
              <a:ext uri="{FF2B5EF4-FFF2-40B4-BE49-F238E27FC236}">
                <a16:creationId xmlns:a16="http://schemas.microsoft.com/office/drawing/2014/main" id="{5C18A44C-CC39-4129-8A42-6D333240A2BF}"/>
              </a:ext>
            </a:extLst>
          </p:cNvPr>
          <p:cNvGrpSpPr/>
          <p:nvPr/>
        </p:nvGrpSpPr>
        <p:grpSpPr>
          <a:xfrm>
            <a:off x="6059487" y="3129097"/>
            <a:ext cx="4307704" cy="373834"/>
            <a:chOff x="5703931" y="2958275"/>
            <a:chExt cx="4307704" cy="373834"/>
          </a:xfrm>
        </p:grpSpPr>
        <p:sp>
          <p:nvSpPr>
            <p:cNvPr id="45" name="矩形 44">
              <a:extLst>
                <a:ext uri="{FF2B5EF4-FFF2-40B4-BE49-F238E27FC236}">
                  <a16:creationId xmlns:a16="http://schemas.microsoft.com/office/drawing/2014/main" id="{A065C305-4A17-4C9A-B80A-76414AB56399}"/>
                </a:ext>
              </a:extLst>
            </p:cNvPr>
            <p:cNvSpPr/>
            <p:nvPr/>
          </p:nvSpPr>
          <p:spPr>
            <a:xfrm>
              <a:off x="6488070" y="2978166"/>
              <a:ext cx="3523565" cy="353943"/>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sz="1700" b="1" dirty="0">
                  <a:solidFill>
                    <a:srgbClr val="0059DB"/>
                  </a:solidFill>
                  <a:latin typeface="+mn-ea"/>
                </a:rPr>
                <a:t> </a:t>
              </a:r>
              <a:r>
                <a:rPr lang="zh-CN" altLang="en-US" sz="1700" b="1" dirty="0">
                  <a:solidFill>
                    <a:srgbClr val="0059DB"/>
                  </a:solidFill>
                  <a:latin typeface="+mn-ea"/>
                </a:rPr>
                <a:t>已实现的基本功能</a:t>
              </a:r>
              <a:endParaRPr lang="ko-KR" altLang="en-US" sz="1700" b="1" dirty="0">
                <a:solidFill>
                  <a:srgbClr val="0059DB"/>
                </a:solidFill>
                <a:latin typeface="+mn-ea"/>
              </a:endParaRPr>
            </a:p>
          </p:txBody>
        </p:sp>
        <p:sp>
          <p:nvSpPr>
            <p:cNvPr id="51" name="矩形 50">
              <a:extLst>
                <a:ext uri="{FF2B5EF4-FFF2-40B4-BE49-F238E27FC236}">
                  <a16:creationId xmlns:a16="http://schemas.microsoft.com/office/drawing/2014/main" id="{A7615BF5-9D6B-4393-BF33-4C461339987F}"/>
                </a:ext>
              </a:extLst>
            </p:cNvPr>
            <p:cNvSpPr/>
            <p:nvPr/>
          </p:nvSpPr>
          <p:spPr>
            <a:xfrm>
              <a:off x="5703931" y="2958275"/>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03</a:t>
              </a:r>
              <a:endParaRPr lang="zh-CN" altLang="en-US" b="1" dirty="0">
                <a:solidFill>
                  <a:srgbClr val="0059DB"/>
                </a:solidFill>
                <a:latin typeface="+mn-ea"/>
              </a:endParaRPr>
            </a:p>
          </p:txBody>
        </p:sp>
      </p:grpSp>
      <p:grpSp>
        <p:nvGrpSpPr>
          <p:cNvPr id="13" name="组合 12">
            <a:extLst>
              <a:ext uri="{FF2B5EF4-FFF2-40B4-BE49-F238E27FC236}">
                <a16:creationId xmlns:a16="http://schemas.microsoft.com/office/drawing/2014/main" id="{0159E105-7654-4C65-AF3F-670C2A5BFC4B}"/>
              </a:ext>
            </a:extLst>
          </p:cNvPr>
          <p:cNvGrpSpPr/>
          <p:nvPr/>
        </p:nvGrpSpPr>
        <p:grpSpPr>
          <a:xfrm>
            <a:off x="6059487" y="3635374"/>
            <a:ext cx="4307705" cy="371706"/>
            <a:chOff x="5703931" y="3464552"/>
            <a:chExt cx="4307705" cy="371706"/>
          </a:xfrm>
        </p:grpSpPr>
        <p:sp>
          <p:nvSpPr>
            <p:cNvPr id="34" name="矩形 33">
              <a:extLst>
                <a:ext uri="{FF2B5EF4-FFF2-40B4-BE49-F238E27FC236}">
                  <a16:creationId xmlns:a16="http://schemas.microsoft.com/office/drawing/2014/main" id="{BFD7910E-9A34-4F01-8BFA-0BE2EEAAD653}"/>
                </a:ext>
              </a:extLst>
            </p:cNvPr>
            <p:cNvSpPr/>
            <p:nvPr/>
          </p:nvSpPr>
          <p:spPr>
            <a:xfrm>
              <a:off x="6488071" y="3466926"/>
              <a:ext cx="3523565" cy="369332"/>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b="1" dirty="0">
                  <a:solidFill>
                    <a:srgbClr val="0059DB"/>
                  </a:solidFill>
                  <a:latin typeface="+mn-ea"/>
                </a:rPr>
                <a:t> </a:t>
              </a:r>
              <a:r>
                <a:rPr lang="zh-CN" altLang="en-US" b="1" dirty="0">
                  <a:solidFill>
                    <a:srgbClr val="0059DB"/>
                  </a:solidFill>
                  <a:latin typeface="+mn-ea"/>
                </a:rPr>
                <a:t>已实现的扩展功能</a:t>
              </a:r>
            </a:p>
          </p:txBody>
        </p:sp>
        <p:sp>
          <p:nvSpPr>
            <p:cNvPr id="52" name="矩形 51">
              <a:extLst>
                <a:ext uri="{FF2B5EF4-FFF2-40B4-BE49-F238E27FC236}">
                  <a16:creationId xmlns:a16="http://schemas.microsoft.com/office/drawing/2014/main" id="{F48E5633-9121-4B02-B655-4B774BE8B4AB}"/>
                </a:ext>
              </a:extLst>
            </p:cNvPr>
            <p:cNvSpPr/>
            <p:nvPr/>
          </p:nvSpPr>
          <p:spPr>
            <a:xfrm>
              <a:off x="5703931" y="3464552"/>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04</a:t>
              </a:r>
              <a:endParaRPr lang="zh-CN" altLang="en-US" b="1" dirty="0">
                <a:solidFill>
                  <a:srgbClr val="0059DB"/>
                </a:solidFill>
                <a:latin typeface="+mn-ea"/>
              </a:endParaRPr>
            </a:p>
          </p:txBody>
        </p:sp>
      </p:grpSp>
      <p:grpSp>
        <p:nvGrpSpPr>
          <p:cNvPr id="15" name="组合 14">
            <a:extLst>
              <a:ext uri="{FF2B5EF4-FFF2-40B4-BE49-F238E27FC236}">
                <a16:creationId xmlns:a16="http://schemas.microsoft.com/office/drawing/2014/main" id="{D1992A3A-56A8-4109-B05E-AA0FA546F5EC}"/>
              </a:ext>
            </a:extLst>
          </p:cNvPr>
          <p:cNvGrpSpPr/>
          <p:nvPr/>
        </p:nvGrpSpPr>
        <p:grpSpPr>
          <a:xfrm>
            <a:off x="6059486" y="4642406"/>
            <a:ext cx="4307708" cy="372982"/>
            <a:chOff x="5703930" y="4471584"/>
            <a:chExt cx="4307708" cy="372982"/>
          </a:xfrm>
        </p:grpSpPr>
        <p:sp>
          <p:nvSpPr>
            <p:cNvPr id="67" name="矩形 66">
              <a:extLst>
                <a:ext uri="{FF2B5EF4-FFF2-40B4-BE49-F238E27FC236}">
                  <a16:creationId xmlns:a16="http://schemas.microsoft.com/office/drawing/2014/main" id="{F62FF12D-DFC3-473E-919D-45443814F441}"/>
                </a:ext>
              </a:extLst>
            </p:cNvPr>
            <p:cNvSpPr/>
            <p:nvPr/>
          </p:nvSpPr>
          <p:spPr>
            <a:xfrm>
              <a:off x="6488071" y="4471584"/>
              <a:ext cx="3523567" cy="369332"/>
            </a:xfrm>
            <a:prstGeom prst="rect">
              <a:avLst/>
            </a:prstGeom>
            <a:gradFill>
              <a:gsLst>
                <a:gs pos="73000">
                  <a:srgbClr val="E0E0E0"/>
                </a:gs>
                <a:gs pos="100000">
                  <a:srgbClr val="999999"/>
                </a:gs>
                <a:gs pos="0">
                  <a:schemeClr val="bg1"/>
                </a:gs>
              </a:gsLst>
              <a:lin ang="2700000" scaled="1"/>
            </a:gradFill>
            <a:ln>
              <a:noFill/>
            </a:ln>
            <a:effectLst>
              <a:outerShdw blurRad="355600" dist="88900" dir="2700000" algn="tl" rotWithShape="0">
                <a:prstClr val="black">
                  <a:alpha val="28000"/>
                </a:prstClr>
              </a:outerShdw>
            </a:effectLst>
          </p:spPr>
          <p:txBody>
            <a:bodyPr wrap="square">
              <a:spAutoFit/>
            </a:bodyPr>
            <a:lstStyle/>
            <a:p>
              <a:pPr algn="ctr"/>
              <a:r>
                <a:rPr lang="en-US" altLang="zh-CN" b="1" dirty="0">
                  <a:solidFill>
                    <a:srgbClr val="0059DB"/>
                  </a:solidFill>
                  <a:latin typeface="+mn-ea"/>
                </a:rPr>
                <a:t> </a:t>
              </a:r>
              <a:r>
                <a:rPr lang="zh-CN" altLang="en-US" b="1" dirty="0">
                  <a:solidFill>
                    <a:srgbClr val="0059DB"/>
                  </a:solidFill>
                  <a:latin typeface="+mn-ea"/>
                </a:rPr>
                <a:t>项目代码量</a:t>
              </a:r>
            </a:p>
          </p:txBody>
        </p:sp>
        <p:sp>
          <p:nvSpPr>
            <p:cNvPr id="53" name="矩形 52">
              <a:extLst>
                <a:ext uri="{FF2B5EF4-FFF2-40B4-BE49-F238E27FC236}">
                  <a16:creationId xmlns:a16="http://schemas.microsoft.com/office/drawing/2014/main" id="{D24F2EB5-8716-45CF-ACD3-56B35B444148}"/>
                </a:ext>
              </a:extLst>
            </p:cNvPr>
            <p:cNvSpPr/>
            <p:nvPr/>
          </p:nvSpPr>
          <p:spPr>
            <a:xfrm>
              <a:off x="5703930" y="4475234"/>
              <a:ext cx="520102" cy="369332"/>
            </a:xfrm>
            <a:prstGeom prst="rect">
              <a:avLst/>
            </a:prstGeom>
            <a:gradFill>
              <a:gsLst>
                <a:gs pos="73000">
                  <a:srgbClr val="E0E0E0"/>
                </a:gs>
                <a:gs pos="100000">
                  <a:srgbClr val="999999"/>
                </a:gs>
                <a:gs pos="0">
                  <a:schemeClr val="bg1"/>
                </a:gs>
              </a:gsLst>
              <a:lin ang="2700000" scaled="1"/>
            </a:gra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en-US" altLang="zh-CN" b="1" dirty="0">
                  <a:solidFill>
                    <a:srgbClr val="0059DB"/>
                  </a:solidFill>
                  <a:latin typeface="+mn-ea"/>
                </a:rPr>
                <a:t> 06</a:t>
              </a:r>
              <a:endParaRPr lang="zh-CN" altLang="en-US" b="1" dirty="0">
                <a:solidFill>
                  <a:srgbClr val="0059DB"/>
                </a:solidFill>
                <a:latin typeface="+mn-ea"/>
              </a:endParaRPr>
            </a:p>
          </p:txBody>
        </p:sp>
      </p:grpSp>
      <p:grpSp>
        <p:nvGrpSpPr>
          <p:cNvPr id="16" name="组合 15">
            <a:extLst>
              <a:ext uri="{FF2B5EF4-FFF2-40B4-BE49-F238E27FC236}">
                <a16:creationId xmlns:a16="http://schemas.microsoft.com/office/drawing/2014/main" id="{D8A184B0-A8B3-4FA7-9997-A3D908AD3661}"/>
              </a:ext>
            </a:extLst>
          </p:cNvPr>
          <p:cNvGrpSpPr/>
          <p:nvPr/>
        </p:nvGrpSpPr>
        <p:grpSpPr>
          <a:xfrm>
            <a:off x="1244169" y="2151162"/>
            <a:ext cx="3204259" cy="2903651"/>
            <a:chOff x="1093444" y="2210971"/>
            <a:chExt cx="3204259" cy="2903651"/>
          </a:xfrm>
        </p:grpSpPr>
        <p:sp>
          <p:nvSpPr>
            <p:cNvPr id="35" name="Freeform 5">
              <a:extLst>
                <a:ext uri="{FF2B5EF4-FFF2-40B4-BE49-F238E27FC236}">
                  <a16:creationId xmlns:a16="http://schemas.microsoft.com/office/drawing/2014/main" id="{9AEC27AD-CC39-4B50-8BA3-0F9E4C3A0E37}"/>
                </a:ext>
              </a:extLst>
            </p:cNvPr>
            <p:cNvSpPr>
              <a:spLocks/>
            </p:cNvSpPr>
            <p:nvPr/>
          </p:nvSpPr>
          <p:spPr bwMode="auto">
            <a:xfrm rot="10800000">
              <a:off x="1093444" y="2210971"/>
              <a:ext cx="3204259" cy="29036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55" name="Freeform 5">
              <a:extLst>
                <a:ext uri="{FF2B5EF4-FFF2-40B4-BE49-F238E27FC236}">
                  <a16:creationId xmlns:a16="http://schemas.microsoft.com/office/drawing/2014/main" id="{CB04E146-4979-4137-A0BD-9668D3768BDE}"/>
                </a:ext>
              </a:extLst>
            </p:cNvPr>
            <p:cNvSpPr>
              <a:spLocks/>
            </p:cNvSpPr>
            <p:nvPr/>
          </p:nvSpPr>
          <p:spPr bwMode="auto">
            <a:xfrm rot="10800000">
              <a:off x="1482984" y="2448731"/>
              <a:ext cx="2569153" cy="23252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 name="文本框 1">
              <a:extLst>
                <a:ext uri="{FF2B5EF4-FFF2-40B4-BE49-F238E27FC236}">
                  <a16:creationId xmlns:a16="http://schemas.microsoft.com/office/drawing/2014/main" id="{D84EF148-66DE-4C9E-B563-62870377D4E6}"/>
                </a:ext>
              </a:extLst>
            </p:cNvPr>
            <p:cNvSpPr txBox="1"/>
            <p:nvPr/>
          </p:nvSpPr>
          <p:spPr>
            <a:xfrm>
              <a:off x="2217517" y="2455605"/>
              <a:ext cx="633046" cy="2308324"/>
            </a:xfrm>
            <a:prstGeom prst="rect">
              <a:avLst/>
            </a:prstGeom>
            <a:noFill/>
          </p:spPr>
          <p:txBody>
            <a:bodyPr wrap="square" rtlCol="0">
              <a:spAutoFit/>
            </a:bodyPr>
            <a:lstStyle/>
            <a:p>
              <a:r>
                <a:rPr lang="zh-CN" altLang="en-US" sz="7200" b="1" dirty="0">
                  <a:solidFill>
                    <a:srgbClr val="0059DB"/>
                  </a:solidFill>
                </a:rPr>
                <a:t>目录</a:t>
              </a:r>
            </a:p>
          </p:txBody>
        </p:sp>
      </p:grpSp>
    </p:spTree>
    <p:extLst>
      <p:ext uri="{BB962C8B-B14F-4D97-AF65-F5344CB8AC3E}">
        <p14:creationId xmlns:p14="http://schemas.microsoft.com/office/powerpoint/2010/main" val="39823713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01</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2129167" y="3088224"/>
            <a:ext cx="2090237" cy="933202"/>
          </a:xfrm>
          <a:prstGeom prst="rect">
            <a:avLst/>
          </a:prstGeom>
          <a:noFill/>
        </p:spPr>
        <p:txBody>
          <a:bodyPr wrap="square">
            <a:noAutofit/>
          </a:bodyPr>
          <a:lstStyle/>
          <a:p>
            <a:pPr algn="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概述</a:t>
            </a:r>
          </a:p>
        </p:txBody>
      </p:sp>
      <p:sp>
        <p:nvSpPr>
          <p:cNvPr id="37" name="Rectangle 3">
            <a:extLst>
              <a:ext uri="{FF2B5EF4-FFF2-40B4-BE49-F238E27FC236}">
                <a16:creationId xmlns:a16="http://schemas.microsoft.com/office/drawing/2014/main" id="{F0AC3E60-5ECD-41B9-9873-DAFD31DDF8D4}"/>
              </a:ext>
            </a:extLst>
          </p:cNvPr>
          <p:cNvSpPr/>
          <p:nvPr/>
        </p:nvSpPr>
        <p:spPr>
          <a:xfrm>
            <a:off x="4944204" y="791371"/>
            <a:ext cx="2088232"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ONE</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5" name="文本框 4">
            <a:extLst>
              <a:ext uri="{FF2B5EF4-FFF2-40B4-BE49-F238E27FC236}">
                <a16:creationId xmlns:a16="http://schemas.microsoft.com/office/drawing/2014/main" id="{ED2D5739-6DE0-484D-A165-DE571617976E}"/>
              </a:ext>
            </a:extLst>
          </p:cNvPr>
          <p:cNvSpPr txBox="1"/>
          <p:nvPr/>
        </p:nvSpPr>
        <p:spPr>
          <a:xfrm>
            <a:off x="6381549" y="2184935"/>
            <a:ext cx="4985887" cy="2800767"/>
          </a:xfrm>
          <a:prstGeom prst="rect">
            <a:avLst/>
          </a:prstGeom>
          <a:noFill/>
        </p:spPr>
        <p:txBody>
          <a:bodyPr wrap="square" rtlCol="0">
            <a:spAutoFit/>
          </a:bodyPr>
          <a:lstStyle/>
          <a:p>
            <a:r>
              <a:rPr lang="en-US" altLang="zh-CN" sz="1600" dirty="0"/>
              <a:t>        </a:t>
            </a:r>
            <a:r>
              <a:rPr lang="zh-CN" altLang="en-US" sz="1600" dirty="0"/>
              <a:t>我们小组在选题中选择了宝石迷阵项目。在</a:t>
            </a:r>
            <a:r>
              <a:rPr lang="en-US" altLang="zh-CN" sz="1600" dirty="0"/>
              <a:t>GUI</a:t>
            </a:r>
            <a:r>
              <a:rPr lang="zh-CN" altLang="en-US" sz="1600" dirty="0"/>
              <a:t>方面我们采用了</a:t>
            </a:r>
            <a:r>
              <a:rPr lang="en-US" altLang="zh-CN" sz="1600" dirty="0"/>
              <a:t>Qt</a:t>
            </a:r>
            <a:r>
              <a:rPr lang="zh-CN" altLang="en-US" sz="1600" dirty="0"/>
              <a:t>作为我们的开发工具，使用</a:t>
            </a:r>
            <a:r>
              <a:rPr lang="en-US" altLang="zh-CN" sz="1600" dirty="0"/>
              <a:t>Qt</a:t>
            </a:r>
            <a:r>
              <a:rPr lang="zh-CN" altLang="en-US" sz="1600" dirty="0"/>
              <a:t>的第三方库进行</a:t>
            </a:r>
            <a:r>
              <a:rPr lang="en-US" altLang="zh-CN" sz="1600" dirty="0"/>
              <a:t>GUI</a:t>
            </a:r>
            <a:r>
              <a:rPr lang="zh-CN" altLang="en-US" sz="1600" dirty="0"/>
              <a:t>层面的编写，并在</a:t>
            </a:r>
            <a:r>
              <a:rPr lang="en-US" altLang="zh-CN" sz="1600" dirty="0" err="1"/>
              <a:t>Github</a:t>
            </a:r>
            <a:r>
              <a:rPr lang="zh-CN" altLang="en-US" sz="1600" dirty="0"/>
              <a:t>上建立远程仓库，使用</a:t>
            </a:r>
            <a:r>
              <a:rPr lang="en-US" altLang="zh-CN" sz="1600" dirty="0"/>
              <a:t>Git</a:t>
            </a:r>
            <a:r>
              <a:rPr lang="zh-CN" altLang="en-US" sz="1600" dirty="0"/>
              <a:t>进行组内的项目版本管理。</a:t>
            </a:r>
            <a:endParaRPr lang="en-US" altLang="zh-CN" sz="1600" dirty="0"/>
          </a:p>
          <a:p>
            <a:r>
              <a:rPr lang="zh-CN" altLang="en-US" sz="1600" dirty="0"/>
              <a:t>        我们小组的项目有如下优点：在排行榜方面使用</a:t>
            </a:r>
            <a:r>
              <a:rPr lang="en-US" altLang="zh-CN" sz="1600" dirty="0"/>
              <a:t>MySQL</a:t>
            </a:r>
            <a:r>
              <a:rPr lang="zh-CN" altLang="en-US" sz="1600" dirty="0"/>
              <a:t>进行数据的记录，比使用文件记录数据具有更好的稳定性。在游戏的难度设置方面，我们采用了对游戏中宝石元素矩阵的大小以及矩阵中宝石元素的阵型的形式来增加难度，比单纯调整限制时间和分数更具有多样性。</a:t>
            </a:r>
            <a:endParaRPr lang="en-US" altLang="zh-CN" sz="1600" dirty="0"/>
          </a:p>
          <a:p>
            <a:r>
              <a:rPr lang="en-US" altLang="zh-CN" sz="1600" dirty="0"/>
              <a:t>        </a:t>
            </a:r>
            <a:r>
              <a:rPr lang="zh-CN" altLang="en-US" sz="1600" dirty="0"/>
              <a:t>项目总代码量约有</a:t>
            </a:r>
            <a:r>
              <a:rPr lang="en-US" altLang="zh-CN" sz="1600" dirty="0"/>
              <a:t>117kb</a:t>
            </a:r>
            <a:r>
              <a:rPr lang="zh-CN" altLang="en-US" sz="1600" dirty="0"/>
              <a:t>。</a:t>
            </a:r>
          </a:p>
        </p:txBody>
      </p:sp>
    </p:spTree>
    <p:extLst>
      <p:ext uri="{BB962C8B-B14F-4D97-AF65-F5344CB8AC3E}">
        <p14:creationId xmlns:p14="http://schemas.microsoft.com/office/powerpoint/2010/main" val="5427679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02</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279787" y="2688882"/>
            <a:ext cx="3899434"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小组成员分工</a:t>
            </a:r>
          </a:p>
        </p:txBody>
      </p:sp>
      <p:sp>
        <p:nvSpPr>
          <p:cNvPr id="37" name="Rectangle 3">
            <a:extLst>
              <a:ext uri="{FF2B5EF4-FFF2-40B4-BE49-F238E27FC236}">
                <a16:creationId xmlns:a16="http://schemas.microsoft.com/office/drawing/2014/main" id="{F0AC3E60-5ECD-41B9-9873-DAFD31DDF8D4}"/>
              </a:ext>
            </a:extLst>
          </p:cNvPr>
          <p:cNvSpPr/>
          <p:nvPr/>
        </p:nvSpPr>
        <p:spPr>
          <a:xfrm>
            <a:off x="4944204" y="791371"/>
            <a:ext cx="2088232"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TWO</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 name="文本框 1">
            <a:extLst>
              <a:ext uri="{FF2B5EF4-FFF2-40B4-BE49-F238E27FC236}">
                <a16:creationId xmlns:a16="http://schemas.microsoft.com/office/drawing/2014/main" id="{F2467326-FD75-4D41-9CD1-397ADD9A6F79}"/>
              </a:ext>
            </a:extLst>
          </p:cNvPr>
          <p:cNvSpPr txBox="1"/>
          <p:nvPr/>
        </p:nvSpPr>
        <p:spPr>
          <a:xfrm>
            <a:off x="6500876" y="2190923"/>
            <a:ext cx="5043638" cy="2862322"/>
          </a:xfrm>
          <a:prstGeom prst="rect">
            <a:avLst/>
          </a:prstGeom>
          <a:noFill/>
        </p:spPr>
        <p:txBody>
          <a:bodyPr wrap="square" rtlCol="0">
            <a:spAutoFit/>
          </a:bodyPr>
          <a:lstStyle/>
          <a:p>
            <a:r>
              <a:rPr lang="zh-CN" altLang="en-US" dirty="0"/>
              <a:t>王磊：游戏主要逻辑编写，游戏基本功能核心算法设计。</a:t>
            </a:r>
            <a:endParaRPr lang="en-US" altLang="zh-CN" dirty="0"/>
          </a:p>
          <a:p>
            <a:r>
              <a:rPr lang="zh-CN" altLang="en-US" dirty="0"/>
              <a:t>刘镠：游戏主要逻辑编写，游戏基本功能核心算法设计。</a:t>
            </a:r>
            <a:endParaRPr lang="en-US" altLang="zh-CN" dirty="0"/>
          </a:p>
          <a:p>
            <a:r>
              <a:rPr lang="zh-CN" altLang="en-US" dirty="0"/>
              <a:t>谢嘉欣：游戏主要界面用户界面设计，宝石元素动画效果，特效设计。</a:t>
            </a:r>
            <a:endParaRPr lang="en-US" altLang="zh-CN" dirty="0"/>
          </a:p>
          <a:p>
            <a:r>
              <a:rPr lang="zh-CN" altLang="en-US" dirty="0"/>
              <a:t>高玮：游戏非主要界面用户界面设计，实现选择关卡，设置界面。</a:t>
            </a:r>
            <a:endParaRPr lang="en-US" altLang="zh-CN" dirty="0"/>
          </a:p>
          <a:p>
            <a:r>
              <a:rPr lang="zh-CN" altLang="en-US" dirty="0"/>
              <a:t>陶瑜君：项目所需数据结构设计，设置功能底层逻辑实现。</a:t>
            </a:r>
          </a:p>
        </p:txBody>
      </p:sp>
    </p:spTree>
    <p:extLst>
      <p:ext uri="{BB962C8B-B14F-4D97-AF65-F5344CB8AC3E}">
        <p14:creationId xmlns:p14="http://schemas.microsoft.com/office/powerpoint/2010/main" val="101887250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03</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013990" y="2921999"/>
            <a:ext cx="4308213"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已实现的基本功能</a:t>
            </a:r>
          </a:p>
        </p:txBody>
      </p:sp>
      <p:sp>
        <p:nvSpPr>
          <p:cNvPr id="37" name="Rectangle 3">
            <a:extLst>
              <a:ext uri="{FF2B5EF4-FFF2-40B4-BE49-F238E27FC236}">
                <a16:creationId xmlns:a16="http://schemas.microsoft.com/office/drawing/2014/main" id="{F0AC3E60-5ECD-41B9-9873-DAFD31DDF8D4}"/>
              </a:ext>
            </a:extLst>
          </p:cNvPr>
          <p:cNvSpPr/>
          <p:nvPr/>
        </p:nvSpPr>
        <p:spPr>
          <a:xfrm>
            <a:off x="4815422" y="850230"/>
            <a:ext cx="2453947"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THREE</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 name="文本框 1">
            <a:extLst>
              <a:ext uri="{FF2B5EF4-FFF2-40B4-BE49-F238E27FC236}">
                <a16:creationId xmlns:a16="http://schemas.microsoft.com/office/drawing/2014/main" id="{53C0E7CD-D6B4-4E75-A08E-F1D377A8F091}"/>
              </a:ext>
            </a:extLst>
          </p:cNvPr>
          <p:cNvSpPr txBox="1"/>
          <p:nvPr/>
        </p:nvSpPr>
        <p:spPr>
          <a:xfrm>
            <a:off x="6400800" y="1837397"/>
            <a:ext cx="5021179" cy="3970318"/>
          </a:xfrm>
          <a:prstGeom prst="rect">
            <a:avLst/>
          </a:prstGeom>
          <a:noFill/>
        </p:spPr>
        <p:txBody>
          <a:bodyPr wrap="square" rtlCol="0">
            <a:spAutoFit/>
          </a:bodyPr>
          <a:lstStyle/>
          <a:p>
            <a:r>
              <a:rPr lang="en-US" altLang="zh-CN" dirty="0"/>
              <a:t>1</a:t>
            </a:r>
            <a:r>
              <a:rPr lang="zh-CN" altLang="en-US" dirty="0"/>
              <a:t>、开始游戏</a:t>
            </a:r>
            <a:endParaRPr lang="en-US" altLang="zh-CN" dirty="0"/>
          </a:p>
          <a:p>
            <a:r>
              <a:rPr lang="en-US" altLang="zh-CN" dirty="0"/>
              <a:t>2</a:t>
            </a:r>
            <a:r>
              <a:rPr lang="zh-CN" altLang="en-US" dirty="0"/>
              <a:t>、交换宝石元素</a:t>
            </a:r>
            <a:endParaRPr lang="en-US" altLang="zh-CN" dirty="0"/>
          </a:p>
          <a:p>
            <a:r>
              <a:rPr lang="en-US" altLang="zh-CN" dirty="0"/>
              <a:t>3</a:t>
            </a:r>
            <a:r>
              <a:rPr lang="zh-CN" altLang="en-US" dirty="0"/>
              <a:t>、消子判断</a:t>
            </a:r>
            <a:endParaRPr lang="en-US" altLang="zh-CN" dirty="0"/>
          </a:p>
          <a:p>
            <a:r>
              <a:rPr lang="en-US" altLang="zh-CN" dirty="0"/>
              <a:t>4</a:t>
            </a:r>
            <a:r>
              <a:rPr lang="zh-CN" altLang="en-US" dirty="0"/>
              <a:t>、更新界面判断</a:t>
            </a:r>
            <a:endParaRPr lang="en-US" altLang="zh-CN" dirty="0"/>
          </a:p>
          <a:p>
            <a:r>
              <a:rPr lang="en-US" altLang="zh-CN" dirty="0"/>
              <a:t>5</a:t>
            </a:r>
            <a:r>
              <a:rPr lang="zh-CN" altLang="en-US" dirty="0"/>
              <a:t>、宝石元素下移</a:t>
            </a:r>
            <a:endParaRPr lang="en-US" altLang="zh-CN" dirty="0"/>
          </a:p>
          <a:p>
            <a:r>
              <a:rPr lang="en-US" altLang="zh-CN" dirty="0"/>
              <a:t>6</a:t>
            </a:r>
            <a:r>
              <a:rPr lang="zh-CN" altLang="en-US" dirty="0"/>
              <a:t>、产生新的宝石元素</a:t>
            </a:r>
            <a:endParaRPr lang="en-US" altLang="zh-CN" dirty="0"/>
          </a:p>
          <a:p>
            <a:r>
              <a:rPr lang="en-US" altLang="zh-CN" dirty="0"/>
              <a:t>7</a:t>
            </a:r>
            <a:r>
              <a:rPr lang="zh-CN" altLang="en-US" dirty="0"/>
              <a:t>、计时</a:t>
            </a:r>
            <a:endParaRPr lang="en-US" altLang="zh-CN" dirty="0"/>
          </a:p>
          <a:p>
            <a:r>
              <a:rPr lang="en-US" altLang="zh-CN" dirty="0"/>
              <a:t>8</a:t>
            </a:r>
            <a:r>
              <a:rPr lang="zh-CN" altLang="en-US" dirty="0"/>
              <a:t>、计分</a:t>
            </a:r>
            <a:endParaRPr lang="en-US" altLang="zh-CN" dirty="0"/>
          </a:p>
          <a:p>
            <a:r>
              <a:rPr lang="en-US" altLang="zh-CN" dirty="0"/>
              <a:t>9</a:t>
            </a:r>
            <a:r>
              <a:rPr lang="zh-CN" altLang="en-US" dirty="0"/>
              <a:t>、胜负判断</a:t>
            </a:r>
            <a:endParaRPr lang="en-US" altLang="zh-CN" dirty="0"/>
          </a:p>
          <a:p>
            <a:r>
              <a:rPr lang="en-US" altLang="zh-CN" dirty="0"/>
              <a:t>10</a:t>
            </a:r>
            <a:r>
              <a:rPr lang="zh-CN" altLang="en-US" dirty="0"/>
              <a:t>、暂停</a:t>
            </a:r>
            <a:endParaRPr lang="en-US" altLang="zh-CN" dirty="0"/>
          </a:p>
          <a:p>
            <a:r>
              <a:rPr lang="en-US" altLang="zh-CN" dirty="0"/>
              <a:t>11</a:t>
            </a:r>
            <a:r>
              <a:rPr lang="zh-CN" altLang="en-US" dirty="0"/>
              <a:t>、提示</a:t>
            </a:r>
            <a:endParaRPr lang="en-US" altLang="zh-CN" dirty="0"/>
          </a:p>
          <a:p>
            <a:r>
              <a:rPr lang="en-US" altLang="zh-CN" dirty="0"/>
              <a:t>12</a:t>
            </a:r>
            <a:r>
              <a:rPr lang="zh-CN" altLang="en-US" dirty="0"/>
              <a:t>、音效、主题设置</a:t>
            </a:r>
            <a:endParaRPr lang="en-US" altLang="zh-CN" dirty="0"/>
          </a:p>
          <a:p>
            <a:r>
              <a:rPr lang="en-US" altLang="zh-CN" dirty="0"/>
              <a:t>13</a:t>
            </a:r>
            <a:r>
              <a:rPr lang="zh-CN" altLang="en-US" dirty="0"/>
              <a:t>、排行榜</a:t>
            </a:r>
            <a:endParaRPr lang="en-US" altLang="zh-CN" dirty="0"/>
          </a:p>
          <a:p>
            <a:r>
              <a:rPr lang="en-US" altLang="zh-CN" dirty="0"/>
              <a:t>14</a:t>
            </a:r>
            <a:r>
              <a:rPr lang="zh-CN" altLang="en-US" dirty="0"/>
              <a:t>、帮助与关于</a:t>
            </a:r>
          </a:p>
        </p:txBody>
      </p:sp>
    </p:spTree>
    <p:extLst>
      <p:ext uri="{BB962C8B-B14F-4D97-AF65-F5344CB8AC3E}">
        <p14:creationId xmlns:p14="http://schemas.microsoft.com/office/powerpoint/2010/main" val="8045723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淘宝网chenying0907出品 5"/>
          <p:cNvGrpSpPr>
            <a:grpSpLocks/>
          </p:cNvGrpSpPr>
          <p:nvPr/>
        </p:nvGrpSpPr>
        <p:grpSpPr bwMode="auto">
          <a:xfrm>
            <a:off x="2210419" y="2585689"/>
            <a:ext cx="1898064" cy="1895948"/>
            <a:chOff x="0" y="0"/>
            <a:chExt cx="1422722" cy="1422722"/>
          </a:xfrm>
        </p:grpSpPr>
        <p:sp>
          <p:nvSpPr>
            <p:cNvPr id="43" name="圆角淘宝网chenying0907出品 6"/>
            <p:cNvSpPr>
              <a:spLocks noChangeArrowheads="1"/>
            </p:cNvSpPr>
            <p:nvPr/>
          </p:nvSpPr>
          <p:spPr bwMode="auto">
            <a:xfrm rot="2700000">
              <a:off x="0" y="0"/>
              <a:ext cx="1422722" cy="1422722"/>
            </a:xfrm>
            <a:prstGeom prst="roundRect">
              <a:avLst>
                <a:gd name="adj" fmla="val 16667"/>
              </a:avLst>
            </a:prstGeom>
            <a:solidFill>
              <a:schemeClr val="tx1">
                <a:lumMod val="85000"/>
                <a:lumOff val="15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44" name="图文框 35"/>
            <p:cNvSpPr>
              <a:spLocks noChangeArrowheads="1"/>
            </p:cNvSpPr>
            <p:nvPr/>
          </p:nvSpPr>
          <p:spPr bwMode="auto">
            <a:xfrm>
              <a:off x="404082" y="418903"/>
              <a:ext cx="648427" cy="601851"/>
            </a:xfrm>
            <a:custGeom>
              <a:avLst/>
              <a:gdLst>
                <a:gd name="T0" fmla="*/ 74663 w 790121"/>
                <a:gd name="T1" fmla="*/ 233103 h 733367"/>
                <a:gd name="T2" fmla="*/ 99550 w 790121"/>
                <a:gd name="T3" fmla="*/ 257990 h 733367"/>
                <a:gd name="T4" fmla="*/ 74663 w 790121"/>
                <a:gd name="T5" fmla="*/ 282878 h 733367"/>
                <a:gd name="T6" fmla="*/ 49774 w 790121"/>
                <a:gd name="T7" fmla="*/ 257990 h 733367"/>
                <a:gd name="T8" fmla="*/ 74663 w 790121"/>
                <a:gd name="T9" fmla="*/ 233103 h 733367"/>
                <a:gd name="T10" fmla="*/ 29528 w 790121"/>
                <a:gd name="T11" fmla="*/ 212858 h 733367"/>
                <a:gd name="T12" fmla="*/ 29528 w 790121"/>
                <a:gd name="T13" fmla="*/ 303124 h 733367"/>
                <a:gd name="T14" fmla="*/ 119796 w 790121"/>
                <a:gd name="T15" fmla="*/ 303124 h 733367"/>
                <a:gd name="T16" fmla="*/ 119796 w 790121"/>
                <a:gd name="T17" fmla="*/ 212858 h 733367"/>
                <a:gd name="T18" fmla="*/ 29528 w 790121"/>
                <a:gd name="T19" fmla="*/ 212858 h 733367"/>
                <a:gd name="T20" fmla="*/ 182508 w 790121"/>
                <a:gd name="T21" fmla="*/ 183327 h 733367"/>
                <a:gd name="T22" fmla="*/ 331834 w 790121"/>
                <a:gd name="T23" fmla="*/ 183327 h 733367"/>
                <a:gd name="T24" fmla="*/ 331834 w 790121"/>
                <a:gd name="T25" fmla="*/ 332653 h 733367"/>
                <a:gd name="T26" fmla="*/ 182508 w 790121"/>
                <a:gd name="T27" fmla="*/ 332653 h 733367"/>
                <a:gd name="T28" fmla="*/ 182508 w 790121"/>
                <a:gd name="T29" fmla="*/ 183327 h 733367"/>
                <a:gd name="T30" fmla="*/ 0 w 790121"/>
                <a:gd name="T31" fmla="*/ 183327 h 733367"/>
                <a:gd name="T32" fmla="*/ 149325 w 790121"/>
                <a:gd name="T33" fmla="*/ 183327 h 733367"/>
                <a:gd name="T34" fmla="*/ 149325 w 790121"/>
                <a:gd name="T35" fmla="*/ 332653 h 733367"/>
                <a:gd name="T36" fmla="*/ 0 w 790121"/>
                <a:gd name="T37" fmla="*/ 332653 h 733367"/>
                <a:gd name="T38" fmla="*/ 0 w 790121"/>
                <a:gd name="T39" fmla="*/ 183327 h 733367"/>
                <a:gd name="T40" fmla="*/ 29528 w 790121"/>
                <a:gd name="T41" fmla="*/ 30347 h 733367"/>
                <a:gd name="T42" fmla="*/ 29528 w 790121"/>
                <a:gd name="T43" fmla="*/ 120615 h 733367"/>
                <a:gd name="T44" fmla="*/ 119796 w 790121"/>
                <a:gd name="T45" fmla="*/ 120615 h 733367"/>
                <a:gd name="T46" fmla="*/ 119796 w 790121"/>
                <a:gd name="T47" fmla="*/ 30347 h 733367"/>
                <a:gd name="T48" fmla="*/ 29528 w 790121"/>
                <a:gd name="T49" fmla="*/ 30347 h 733367"/>
                <a:gd name="T50" fmla="*/ 182508 w 790121"/>
                <a:gd name="T51" fmla="*/ 819 h 733367"/>
                <a:gd name="T52" fmla="*/ 329621 w 790121"/>
                <a:gd name="T53" fmla="*/ 819 h 733367"/>
                <a:gd name="T54" fmla="*/ 301781 w 790121"/>
                <a:gd name="T55" fmla="*/ 30348 h 733367"/>
                <a:gd name="T56" fmla="*/ 212038 w 790121"/>
                <a:gd name="T57" fmla="*/ 30348 h 733367"/>
                <a:gd name="T58" fmla="*/ 212038 w 790121"/>
                <a:gd name="T59" fmla="*/ 120616 h 733367"/>
                <a:gd name="T60" fmla="*/ 302305 w 790121"/>
                <a:gd name="T61" fmla="*/ 120616 h 733367"/>
                <a:gd name="T62" fmla="*/ 302305 w 790121"/>
                <a:gd name="T63" fmla="*/ 85437 h 733367"/>
                <a:gd name="T64" fmla="*/ 331834 w 790121"/>
                <a:gd name="T65" fmla="*/ 54117 h 733367"/>
                <a:gd name="T66" fmla="*/ 331834 w 790121"/>
                <a:gd name="T67" fmla="*/ 150145 h 733367"/>
                <a:gd name="T68" fmla="*/ 182508 w 790121"/>
                <a:gd name="T69" fmla="*/ 150145 h 733367"/>
                <a:gd name="T70" fmla="*/ 182508 w 790121"/>
                <a:gd name="T71" fmla="*/ 819 h 733367"/>
                <a:gd name="T72" fmla="*/ 0 w 790121"/>
                <a:gd name="T73" fmla="*/ 818 h 733367"/>
                <a:gd name="T74" fmla="*/ 149325 w 790121"/>
                <a:gd name="T75" fmla="*/ 818 h 733367"/>
                <a:gd name="T76" fmla="*/ 149325 w 790121"/>
                <a:gd name="T77" fmla="*/ 150145 h 733367"/>
                <a:gd name="T78" fmla="*/ 0 w 790121"/>
                <a:gd name="T79" fmla="*/ 150145 h 733367"/>
                <a:gd name="T80" fmla="*/ 0 w 790121"/>
                <a:gd name="T81" fmla="*/ 818 h 733367"/>
                <a:gd name="T82" fmla="*/ 346738 w 790121"/>
                <a:gd name="T83" fmla="*/ 0 h 733367"/>
                <a:gd name="T84" fmla="*/ 358396 w 790121"/>
                <a:gd name="T85" fmla="*/ 11659 h 733367"/>
                <a:gd name="T86" fmla="*/ 272184 w 790121"/>
                <a:gd name="T87" fmla="*/ 97871 h 733367"/>
                <a:gd name="T88" fmla="*/ 272318 w 790121"/>
                <a:gd name="T89" fmla="*/ 98004 h 733367"/>
                <a:gd name="T90" fmla="*/ 261416 w 790121"/>
                <a:gd name="T91" fmla="*/ 108907 h 733367"/>
                <a:gd name="T92" fmla="*/ 218261 w 790121"/>
                <a:gd name="T93" fmla="*/ 65750 h 733367"/>
                <a:gd name="T94" fmla="*/ 229162 w 790121"/>
                <a:gd name="T95" fmla="*/ 54849 h 733367"/>
                <a:gd name="T96" fmla="*/ 260526 w 790121"/>
                <a:gd name="T97" fmla="*/ 86212 h 733367"/>
                <a:gd name="T98" fmla="*/ 346738 w 790121"/>
                <a:gd name="T99" fmla="*/ 0 h 7333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0121"/>
                <a:gd name="T151" fmla="*/ 0 h 733367"/>
                <a:gd name="T152" fmla="*/ 790121 w 790121"/>
                <a:gd name="T153" fmla="*/ 733367 h 7333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grpSp>
        <p:nvGrpSpPr>
          <p:cNvPr id="45" name="淘宝网chenying0907出品 8"/>
          <p:cNvGrpSpPr>
            <a:grpSpLocks/>
          </p:cNvGrpSpPr>
          <p:nvPr/>
        </p:nvGrpSpPr>
        <p:grpSpPr bwMode="auto">
          <a:xfrm>
            <a:off x="4131760" y="2359274"/>
            <a:ext cx="882377" cy="880262"/>
            <a:chOff x="0" y="0"/>
            <a:chExt cx="661926" cy="661926"/>
          </a:xfrm>
        </p:grpSpPr>
        <p:sp>
          <p:nvSpPr>
            <p:cNvPr id="46" name="圆角淘宝网chenying0907出品 9"/>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dirty="0">
                <a:solidFill>
                  <a:schemeClr val="tx1">
                    <a:lumMod val="95000"/>
                    <a:lumOff val="5000"/>
                  </a:schemeClr>
                </a:solidFill>
              </a:endParaRPr>
            </a:p>
          </p:txBody>
        </p:sp>
        <p:sp>
          <p:nvSpPr>
            <p:cNvPr id="47" name="圆角淘宝网chenying0907出品 16"/>
            <p:cNvSpPr>
              <a:spLocks noChangeArrowheads="1"/>
            </p:cNvSpPr>
            <p:nvPr/>
          </p:nvSpPr>
          <p:spPr bwMode="auto">
            <a:xfrm rot="-5400000">
              <a:off x="133165" y="133164"/>
              <a:ext cx="395595" cy="395598"/>
            </a:xfrm>
            <a:custGeom>
              <a:avLst/>
              <a:gdLst>
                <a:gd name="T0" fmla="*/ 25570 w 836083"/>
                <a:gd name="T1" fmla="*/ 12815 h 836083"/>
                <a:gd name="T2" fmla="*/ 25570 w 836083"/>
                <a:gd name="T3" fmla="*/ 15710 h 836083"/>
                <a:gd name="T4" fmla="*/ 18976 w 836083"/>
                <a:gd name="T5" fmla="*/ 15710 h 836083"/>
                <a:gd name="T6" fmla="*/ 18976 w 836083"/>
                <a:gd name="T7" fmla="*/ 15718 h 836083"/>
                <a:gd name="T8" fmla="*/ 14432 w 836083"/>
                <a:gd name="T9" fmla="*/ 18355 h 836083"/>
                <a:gd name="T10" fmla="*/ 14466 w 836083"/>
                <a:gd name="T11" fmla="*/ 23609 h 836083"/>
                <a:gd name="T12" fmla="*/ 19044 w 836083"/>
                <a:gd name="T13" fmla="*/ 26187 h 836083"/>
                <a:gd name="T14" fmla="*/ 19044 w 836083"/>
                <a:gd name="T15" fmla="*/ 26195 h 836083"/>
                <a:gd name="T16" fmla="*/ 25570 w 836083"/>
                <a:gd name="T17" fmla="*/ 26195 h 836083"/>
                <a:gd name="T18" fmla="*/ 25570 w 836083"/>
                <a:gd name="T19" fmla="*/ 29090 h 836083"/>
                <a:gd name="T20" fmla="*/ 18674 w 836083"/>
                <a:gd name="T21" fmla="*/ 29090 h 836083"/>
                <a:gd name="T22" fmla="*/ 18674 w 836083"/>
                <a:gd name="T23" fmla="*/ 29040 h 836083"/>
                <a:gd name="T24" fmla="*/ 11965 w 836083"/>
                <a:gd name="T25" fmla="*/ 25082 h 836083"/>
                <a:gd name="T26" fmla="*/ 11031 w 836083"/>
                <a:gd name="T27" fmla="*/ 22400 h 836083"/>
                <a:gd name="T28" fmla="*/ 9098 w 836083"/>
                <a:gd name="T29" fmla="*/ 22400 h 836083"/>
                <a:gd name="T30" fmla="*/ 9098 w 836083"/>
                <a:gd name="T31" fmla="*/ 26195 h 836083"/>
                <a:gd name="T32" fmla="*/ 7650 w 836083"/>
                <a:gd name="T33" fmla="*/ 26195 h 836083"/>
                <a:gd name="T34" fmla="*/ 7650 w 836083"/>
                <a:gd name="T35" fmla="*/ 15710 h 836083"/>
                <a:gd name="T36" fmla="*/ 9098 w 836083"/>
                <a:gd name="T37" fmla="*/ 15710 h 836083"/>
                <a:gd name="T38" fmla="*/ 9098 w 836083"/>
                <a:gd name="T39" fmla="*/ 19505 h 836083"/>
                <a:gd name="T40" fmla="*/ 11025 w 836083"/>
                <a:gd name="T41" fmla="*/ 19505 h 836083"/>
                <a:gd name="T42" fmla="*/ 11912 w 836083"/>
                <a:gd name="T43" fmla="*/ 16914 h 836083"/>
                <a:gd name="T44" fmla="*/ 18674 w 836083"/>
                <a:gd name="T45" fmla="*/ 12856 h 836083"/>
                <a:gd name="T46" fmla="*/ 18674 w 836083"/>
                <a:gd name="T47" fmla="*/ 12815 h 836083"/>
                <a:gd name="T48" fmla="*/ 18976 w 836083"/>
                <a:gd name="T49" fmla="*/ 12815 h 836083"/>
                <a:gd name="T50" fmla="*/ 25570 w 836083"/>
                <a:gd name="T51" fmla="*/ 12815 h 836083"/>
                <a:gd name="T52" fmla="*/ 34253 w 836083"/>
                <a:gd name="T53" fmla="*/ 20953 h 836083"/>
                <a:gd name="T54" fmla="*/ 29735 w 836083"/>
                <a:gd name="T55" fmla="*/ 25471 h 836083"/>
                <a:gd name="T56" fmla="*/ 19111 w 836083"/>
                <a:gd name="T57" fmla="*/ 25471 h 836083"/>
                <a:gd name="T58" fmla="*/ 14592 w 836083"/>
                <a:gd name="T59" fmla="*/ 20953 h 836083"/>
                <a:gd name="T60" fmla="*/ 19111 w 836083"/>
                <a:gd name="T61" fmla="*/ 16434 h 836083"/>
                <a:gd name="T62" fmla="*/ 29735 w 836083"/>
                <a:gd name="T63" fmla="*/ 16434 h 836083"/>
                <a:gd name="T64" fmla="*/ 34253 w 836083"/>
                <a:gd name="T65" fmla="*/ 20953 h 836083"/>
                <a:gd name="T66" fmla="*/ 38362 w 836083"/>
                <a:gd name="T67" fmla="*/ 20953 h 836083"/>
                <a:gd name="T68" fmla="*/ 20952 w 836083"/>
                <a:gd name="T69" fmla="*/ 3542 h 836083"/>
                <a:gd name="T70" fmla="*/ 3542 w 836083"/>
                <a:gd name="T71" fmla="*/ 20953 h 836083"/>
                <a:gd name="T72" fmla="*/ 20952 w 836083"/>
                <a:gd name="T73" fmla="*/ 38364 h 836083"/>
                <a:gd name="T74" fmla="*/ 38362 w 836083"/>
                <a:gd name="T75" fmla="*/ 20953 h 836083"/>
                <a:gd name="T76" fmla="*/ 41904 w 836083"/>
                <a:gd name="T77" fmla="*/ 20953 h 836083"/>
                <a:gd name="T78" fmla="*/ 20952 w 836083"/>
                <a:gd name="T79" fmla="*/ 41905 h 836083"/>
                <a:gd name="T80" fmla="*/ 0 w 836083"/>
                <a:gd name="T81" fmla="*/ 20953 h 836083"/>
                <a:gd name="T82" fmla="*/ 20952 w 836083"/>
                <a:gd name="T83" fmla="*/ 0 h 836083"/>
                <a:gd name="T84" fmla="*/ 41904 w 836083"/>
                <a:gd name="T85" fmla="*/ 20953 h 8360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6083"/>
                <a:gd name="T130" fmla="*/ 0 h 836083"/>
                <a:gd name="T131" fmla="*/ 836083 w 836083"/>
                <a:gd name="T132" fmla="*/ 836083 h 8360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6083" h="836083">
                  <a:moveTo>
                    <a:pt x="510179" y="255686"/>
                  </a:moveTo>
                  <a:lnTo>
                    <a:pt x="510179" y="313441"/>
                  </a:lnTo>
                  <a:lnTo>
                    <a:pt x="378615" y="313441"/>
                  </a:lnTo>
                  <a:lnTo>
                    <a:pt x="378615" y="313600"/>
                  </a:lnTo>
                  <a:cubicBezTo>
                    <a:pt x="341141" y="313600"/>
                    <a:pt x="306539" y="333678"/>
                    <a:pt x="287942" y="366213"/>
                  </a:cubicBezTo>
                  <a:cubicBezTo>
                    <a:pt x="269345" y="398747"/>
                    <a:pt x="269605" y="438751"/>
                    <a:pt x="288622" y="471041"/>
                  </a:cubicBezTo>
                  <a:cubicBezTo>
                    <a:pt x="307641" y="503332"/>
                    <a:pt x="342500" y="522958"/>
                    <a:pt x="379971" y="522472"/>
                  </a:cubicBezTo>
                  <a:lnTo>
                    <a:pt x="379973" y="522641"/>
                  </a:lnTo>
                  <a:lnTo>
                    <a:pt x="510179" y="522641"/>
                  </a:lnTo>
                  <a:lnTo>
                    <a:pt x="510179" y="580396"/>
                  </a:lnTo>
                  <a:lnTo>
                    <a:pt x="372585" y="580396"/>
                  </a:lnTo>
                  <a:lnTo>
                    <a:pt x="372585" y="579406"/>
                  </a:lnTo>
                  <a:cubicBezTo>
                    <a:pt x="317441" y="578233"/>
                    <a:pt x="266895" y="548273"/>
                    <a:pt x="238719" y="500433"/>
                  </a:cubicBezTo>
                  <a:cubicBezTo>
                    <a:pt x="228869" y="483708"/>
                    <a:pt x="222257" y="465652"/>
                    <a:pt x="220092" y="446919"/>
                  </a:cubicBezTo>
                  <a:lnTo>
                    <a:pt x="181522" y="446919"/>
                  </a:lnTo>
                  <a:lnTo>
                    <a:pt x="181522" y="522641"/>
                  </a:lnTo>
                  <a:lnTo>
                    <a:pt x="152644" y="522641"/>
                  </a:lnTo>
                  <a:lnTo>
                    <a:pt x="152644" y="313442"/>
                  </a:lnTo>
                  <a:lnTo>
                    <a:pt x="181522" y="313442"/>
                  </a:lnTo>
                  <a:lnTo>
                    <a:pt x="181522" y="389164"/>
                  </a:lnTo>
                  <a:lnTo>
                    <a:pt x="219987" y="389164"/>
                  </a:lnTo>
                  <a:cubicBezTo>
                    <a:pt x="222128" y="371124"/>
                    <a:pt x="228386" y="353701"/>
                    <a:pt x="237661" y="337474"/>
                  </a:cubicBezTo>
                  <a:cubicBezTo>
                    <a:pt x="265566" y="288655"/>
                    <a:pt x="316652" y="257879"/>
                    <a:pt x="372585" y="256490"/>
                  </a:cubicBezTo>
                  <a:lnTo>
                    <a:pt x="372585" y="255686"/>
                  </a:lnTo>
                  <a:lnTo>
                    <a:pt x="378615" y="255686"/>
                  </a:lnTo>
                  <a:lnTo>
                    <a:pt x="510179" y="255686"/>
                  </a:lnTo>
                  <a:close/>
                  <a:moveTo>
                    <a:pt x="683440" y="418041"/>
                  </a:moveTo>
                  <a:cubicBezTo>
                    <a:pt x="683440" y="467832"/>
                    <a:pt x="643076" y="508196"/>
                    <a:pt x="593285" y="508196"/>
                  </a:cubicBezTo>
                  <a:lnTo>
                    <a:pt x="381302" y="508196"/>
                  </a:lnTo>
                  <a:cubicBezTo>
                    <a:pt x="331511" y="508196"/>
                    <a:pt x="291147" y="467832"/>
                    <a:pt x="291147" y="418041"/>
                  </a:cubicBezTo>
                  <a:cubicBezTo>
                    <a:pt x="291147" y="368250"/>
                    <a:pt x="331511" y="327886"/>
                    <a:pt x="381302" y="327886"/>
                  </a:cubicBezTo>
                  <a:lnTo>
                    <a:pt x="593285" y="327886"/>
                  </a:lnTo>
                  <a:cubicBezTo>
                    <a:pt x="643076" y="327886"/>
                    <a:pt x="683440" y="368250"/>
                    <a:pt x="683440" y="418041"/>
                  </a:cubicBezTo>
                  <a:close/>
                  <a:moveTo>
                    <a:pt x="765417" y="418042"/>
                  </a:moveTo>
                  <a:cubicBezTo>
                    <a:pt x="765417" y="226191"/>
                    <a:pt x="609892" y="70666"/>
                    <a:pt x="418042" y="70666"/>
                  </a:cubicBezTo>
                  <a:cubicBezTo>
                    <a:pt x="226191" y="70666"/>
                    <a:pt x="70666" y="226191"/>
                    <a:pt x="70666" y="418042"/>
                  </a:cubicBezTo>
                  <a:cubicBezTo>
                    <a:pt x="70666" y="609892"/>
                    <a:pt x="226191" y="765417"/>
                    <a:pt x="418042" y="765417"/>
                  </a:cubicBezTo>
                  <a:cubicBezTo>
                    <a:pt x="609892" y="765417"/>
                    <a:pt x="765417" y="609892"/>
                    <a:pt x="765417" y="418042"/>
                  </a:cubicBezTo>
                  <a:close/>
                  <a:moveTo>
                    <a:pt x="836083" y="418042"/>
                  </a:moveTo>
                  <a:cubicBezTo>
                    <a:pt x="836083" y="648920"/>
                    <a:pt x="648920" y="836083"/>
                    <a:pt x="418042" y="836083"/>
                  </a:cubicBezTo>
                  <a:cubicBezTo>
                    <a:pt x="187163" y="836083"/>
                    <a:pt x="0" y="648920"/>
                    <a:pt x="0" y="418042"/>
                  </a:cubicBezTo>
                  <a:cubicBezTo>
                    <a:pt x="0" y="187163"/>
                    <a:pt x="187163" y="0"/>
                    <a:pt x="418042" y="0"/>
                  </a:cubicBezTo>
                  <a:cubicBezTo>
                    <a:pt x="648920" y="0"/>
                    <a:pt x="836083" y="187163"/>
                    <a:pt x="836083" y="418042"/>
                  </a:cubicBez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grpSp>
        <p:nvGrpSpPr>
          <p:cNvPr id="48" name="淘宝网chenying0907出品 11"/>
          <p:cNvGrpSpPr>
            <a:grpSpLocks/>
          </p:cNvGrpSpPr>
          <p:nvPr/>
        </p:nvGrpSpPr>
        <p:grpSpPr bwMode="auto">
          <a:xfrm>
            <a:off x="4897757" y="2909440"/>
            <a:ext cx="1246331" cy="1248448"/>
            <a:chOff x="0" y="0"/>
            <a:chExt cx="661926" cy="661926"/>
          </a:xfrm>
        </p:grpSpPr>
        <p:sp>
          <p:nvSpPr>
            <p:cNvPr id="49" name="圆角淘宝网chenying0907出品 12"/>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0" name="淘宝网chenying0907出品 30"/>
            <p:cNvSpPr>
              <a:spLocks noChangeArrowheads="1"/>
            </p:cNvSpPr>
            <p:nvPr/>
          </p:nvSpPr>
          <p:spPr bwMode="auto">
            <a:xfrm>
              <a:off x="135513" y="135513"/>
              <a:ext cx="390901" cy="390901"/>
            </a:xfrm>
            <a:custGeom>
              <a:avLst/>
              <a:gdLst>
                <a:gd name="T0" fmla="*/ 13841 w 944830"/>
                <a:gd name="T1" fmla="*/ 0 h 944830"/>
                <a:gd name="T2" fmla="*/ 18947 w 944830"/>
                <a:gd name="T3" fmla="*/ 5106 h 944830"/>
                <a:gd name="T4" fmla="*/ 22160 w 944830"/>
                <a:gd name="T5" fmla="*/ 2730 h 944830"/>
                <a:gd name="T6" fmla="*/ 25586 w 944830"/>
                <a:gd name="T7" fmla="*/ 6155 h 944830"/>
                <a:gd name="T8" fmla="*/ 23210 w 944830"/>
                <a:gd name="T9" fmla="*/ 9369 h 944830"/>
                <a:gd name="T10" fmla="*/ 27682 w 944830"/>
                <a:gd name="T11" fmla="*/ 13841 h 944830"/>
                <a:gd name="T12" fmla="*/ 23075 w 944830"/>
                <a:gd name="T13" fmla="*/ 18448 h 944830"/>
                <a:gd name="T14" fmla="*/ 20203 w 944830"/>
                <a:gd name="T15" fmla="*/ 16777 h 944830"/>
                <a:gd name="T16" fmla="*/ 16777 w 944830"/>
                <a:gd name="T17" fmla="*/ 20203 h 944830"/>
                <a:gd name="T18" fmla="*/ 18448 w 944830"/>
                <a:gd name="T19" fmla="*/ 23075 h 944830"/>
                <a:gd name="T20" fmla="*/ 13841 w 944830"/>
                <a:gd name="T21" fmla="*/ 27682 h 944830"/>
                <a:gd name="T22" fmla="*/ 9234 w 944830"/>
                <a:gd name="T23" fmla="*/ 23075 h 944830"/>
                <a:gd name="T24" fmla="*/ 10905 w 944830"/>
                <a:gd name="T25" fmla="*/ 20203 h 944830"/>
                <a:gd name="T26" fmla="*/ 7480 w 944830"/>
                <a:gd name="T27" fmla="*/ 16777 h 944830"/>
                <a:gd name="T28" fmla="*/ 4607 w 944830"/>
                <a:gd name="T29" fmla="*/ 18448 h 944830"/>
                <a:gd name="T30" fmla="*/ 0 w 944830"/>
                <a:gd name="T31" fmla="*/ 13841 h 944830"/>
                <a:gd name="T32" fmla="*/ 4472 w 944830"/>
                <a:gd name="T33" fmla="*/ 9369 h 944830"/>
                <a:gd name="T34" fmla="*/ 2096 w 944830"/>
                <a:gd name="T35" fmla="*/ 6155 h 944830"/>
                <a:gd name="T36" fmla="*/ 5522 w 944830"/>
                <a:gd name="T37" fmla="*/ 2730 h 944830"/>
                <a:gd name="T38" fmla="*/ 8736 w 944830"/>
                <a:gd name="T39" fmla="*/ 5106 h 944830"/>
                <a:gd name="T40" fmla="*/ 13841 w 944830"/>
                <a:gd name="T41" fmla="*/ 0 h 9448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4830"/>
                <a:gd name="T64" fmla="*/ 0 h 944830"/>
                <a:gd name="T65" fmla="*/ 944830 w 944830"/>
                <a:gd name="T66" fmla="*/ 944830 h 9448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4830" h="944830">
                  <a:moveTo>
                    <a:pt x="472415" y="0"/>
                  </a:moveTo>
                  <a:lnTo>
                    <a:pt x="646674" y="174258"/>
                  </a:lnTo>
                  <a:cubicBezTo>
                    <a:pt x="660469" y="126985"/>
                    <a:pt x="704464" y="93179"/>
                    <a:pt x="756355" y="93179"/>
                  </a:cubicBezTo>
                  <a:cubicBezTo>
                    <a:pt x="820926" y="93179"/>
                    <a:pt x="873272" y="145525"/>
                    <a:pt x="873272" y="210096"/>
                  </a:cubicBezTo>
                  <a:cubicBezTo>
                    <a:pt x="873272" y="261987"/>
                    <a:pt x="839466" y="305983"/>
                    <a:pt x="792193" y="319778"/>
                  </a:cubicBezTo>
                  <a:lnTo>
                    <a:pt x="944830" y="472415"/>
                  </a:lnTo>
                  <a:lnTo>
                    <a:pt x="787583" y="629662"/>
                  </a:lnTo>
                  <a:cubicBezTo>
                    <a:pt x="768788" y="595026"/>
                    <a:pt x="731782" y="572630"/>
                    <a:pt x="689546" y="572630"/>
                  </a:cubicBezTo>
                  <a:cubicBezTo>
                    <a:pt x="624975" y="572630"/>
                    <a:pt x="572629" y="624976"/>
                    <a:pt x="572629" y="689547"/>
                  </a:cubicBezTo>
                  <a:cubicBezTo>
                    <a:pt x="572629" y="731783"/>
                    <a:pt x="595025" y="768788"/>
                    <a:pt x="629662" y="787584"/>
                  </a:cubicBezTo>
                  <a:lnTo>
                    <a:pt x="472415" y="944830"/>
                  </a:lnTo>
                  <a:lnTo>
                    <a:pt x="315169" y="787584"/>
                  </a:lnTo>
                  <a:cubicBezTo>
                    <a:pt x="349805" y="768788"/>
                    <a:pt x="372201" y="731783"/>
                    <a:pt x="372201" y="689547"/>
                  </a:cubicBezTo>
                  <a:cubicBezTo>
                    <a:pt x="372201" y="624976"/>
                    <a:pt x="319855" y="572630"/>
                    <a:pt x="255284" y="572630"/>
                  </a:cubicBezTo>
                  <a:cubicBezTo>
                    <a:pt x="213048" y="572630"/>
                    <a:pt x="176043" y="595026"/>
                    <a:pt x="157247" y="629662"/>
                  </a:cubicBezTo>
                  <a:lnTo>
                    <a:pt x="0" y="472415"/>
                  </a:lnTo>
                  <a:lnTo>
                    <a:pt x="152637" y="319778"/>
                  </a:lnTo>
                  <a:cubicBezTo>
                    <a:pt x="105363" y="305983"/>
                    <a:pt x="71557" y="261987"/>
                    <a:pt x="71557" y="210096"/>
                  </a:cubicBezTo>
                  <a:cubicBezTo>
                    <a:pt x="71557" y="145525"/>
                    <a:pt x="123903" y="93179"/>
                    <a:pt x="188474" y="93179"/>
                  </a:cubicBezTo>
                  <a:cubicBezTo>
                    <a:pt x="240365" y="93179"/>
                    <a:pt x="284362" y="126985"/>
                    <a:pt x="298156" y="174259"/>
                  </a:cubicBezTo>
                  <a:lnTo>
                    <a:pt x="472415" y="0"/>
                  </a:ln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sp>
        <p:nvSpPr>
          <p:cNvPr id="51" name="TextBox 14"/>
          <p:cNvSpPr>
            <a:spLocks noChangeArrowheads="1"/>
          </p:cNvSpPr>
          <p:nvPr/>
        </p:nvSpPr>
        <p:spPr bwMode="auto">
          <a:xfrm>
            <a:off x="6876227" y="2016481"/>
            <a:ext cx="3901929" cy="9031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589" tIns="40794" rIns="81589" bIns="40794"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ts val="1600"/>
              </a:lnSpc>
            </a:pPr>
            <a:r>
              <a:rPr lang="zh-CN" altLang="en-US" dirty="0">
                <a:solidFill>
                  <a:schemeClr val="tx1">
                    <a:lumMod val="95000"/>
                    <a:lumOff val="5000"/>
                  </a:schemeClr>
                </a:solidFill>
                <a:latin typeface="+mn-ea"/>
                <a:ea typeface="+mn-ea"/>
                <a:sym typeface="微软雅黑" panose="020B0503020204020204" pitchFamily="34" charset="-122"/>
              </a:rPr>
              <a:t>消子功能：</a:t>
            </a:r>
            <a:br>
              <a:rPr lang="zh-CN" altLang="en-US" sz="1100" dirty="0">
                <a:solidFill>
                  <a:schemeClr val="tx1">
                    <a:lumMod val="95000"/>
                    <a:lumOff val="5000"/>
                  </a:schemeClr>
                </a:solidFill>
                <a:latin typeface="+mn-ea"/>
                <a:ea typeface="+mn-ea"/>
                <a:sym typeface="微软雅黑" panose="020B0503020204020204" pitchFamily="34" charset="-122"/>
              </a:rPr>
            </a:br>
            <a:r>
              <a:rPr lang="zh-CN" altLang="en-US" sz="1400" dirty="0">
                <a:solidFill>
                  <a:schemeClr val="tx1">
                    <a:lumMod val="95000"/>
                    <a:lumOff val="5000"/>
                  </a:schemeClr>
                </a:solidFill>
                <a:latin typeface="+mn-ea"/>
                <a:ea typeface="+mn-ea"/>
                <a:sym typeface="微软雅黑" panose="020B0503020204020204" pitchFamily="34" charset="-122"/>
              </a:rPr>
              <a:t>判断界面中是否有</a:t>
            </a:r>
            <a:r>
              <a:rPr lang="en-US" altLang="zh-CN" sz="1400" dirty="0">
                <a:solidFill>
                  <a:schemeClr val="tx1">
                    <a:lumMod val="95000"/>
                    <a:lumOff val="5000"/>
                  </a:schemeClr>
                </a:solidFill>
                <a:latin typeface="+mn-ea"/>
                <a:ea typeface="+mn-ea"/>
                <a:sym typeface="微软雅黑" panose="020B0503020204020204" pitchFamily="34" charset="-122"/>
              </a:rPr>
              <a:t>3</a:t>
            </a:r>
            <a:r>
              <a:rPr lang="zh-CN" altLang="en-US" sz="1400" dirty="0">
                <a:solidFill>
                  <a:schemeClr val="tx1">
                    <a:lumMod val="95000"/>
                    <a:lumOff val="5000"/>
                  </a:schemeClr>
                </a:solidFill>
                <a:latin typeface="+mn-ea"/>
                <a:ea typeface="+mn-ea"/>
                <a:sym typeface="微软雅黑" panose="020B0503020204020204" pitchFamily="34" charset="-122"/>
              </a:rPr>
              <a:t>个或以上的同样的宝石元素相连，若有相连则将它们消去。在消子的动画中设置时间间隔，使其更加直观明显。</a:t>
            </a:r>
            <a:endParaRPr lang="en-US" altLang="zh-CN" sz="1400" dirty="0">
              <a:solidFill>
                <a:schemeClr val="tx1">
                  <a:lumMod val="95000"/>
                  <a:lumOff val="5000"/>
                </a:schemeClr>
              </a:solidFill>
              <a:latin typeface="+mn-ea"/>
              <a:ea typeface="+mn-ea"/>
            </a:endParaRPr>
          </a:p>
        </p:txBody>
      </p:sp>
      <p:sp>
        <p:nvSpPr>
          <p:cNvPr id="52" name="Rectangle 42"/>
          <p:cNvSpPr>
            <a:spLocks noChangeArrowheads="1"/>
          </p:cNvSpPr>
          <p:nvPr/>
        </p:nvSpPr>
        <p:spPr bwMode="auto">
          <a:xfrm>
            <a:off x="6584217" y="2075728"/>
            <a:ext cx="253922" cy="253922"/>
          </a:xfrm>
          <a:prstGeom prst="rect">
            <a:avLst/>
          </a:prstGeom>
          <a:solidFill>
            <a:schemeClr val="tx1">
              <a:lumMod val="65000"/>
              <a:lumOff val="35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3" name="TextBox 16"/>
          <p:cNvSpPr>
            <a:spLocks noChangeArrowheads="1"/>
          </p:cNvSpPr>
          <p:nvPr/>
        </p:nvSpPr>
        <p:spPr bwMode="auto">
          <a:xfrm>
            <a:off x="6876226" y="2931927"/>
            <a:ext cx="3901929" cy="141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99" dirty="0">
                <a:solidFill>
                  <a:schemeClr val="tx1">
                    <a:lumMod val="95000"/>
                    <a:lumOff val="5000"/>
                  </a:schemeClr>
                </a:solidFill>
                <a:latin typeface="+mn-ea"/>
                <a:ea typeface="+mn-ea"/>
                <a:sym typeface="微软雅黑" panose="020B0503020204020204" pitchFamily="34" charset="-122"/>
              </a:rPr>
              <a:t>计分功能：</a:t>
            </a:r>
            <a:endParaRPr lang="en-US" altLang="zh-CN" sz="1599" dirty="0">
              <a:solidFill>
                <a:schemeClr val="tx1">
                  <a:lumMod val="95000"/>
                  <a:lumOff val="5000"/>
                </a:schemeClr>
              </a:solidFill>
              <a:latin typeface="+mn-ea"/>
              <a:ea typeface="+mn-ea"/>
              <a:sym typeface="微软雅黑" panose="020B0503020204020204" pitchFamily="34" charset="-122"/>
            </a:endParaRPr>
          </a:p>
          <a:p>
            <a:pPr eaLnBrk="1" hangingPunct="1"/>
            <a:r>
              <a:rPr lang="zh-CN" altLang="en-US" sz="1400" dirty="0">
                <a:solidFill>
                  <a:schemeClr val="tx1">
                    <a:lumMod val="95000"/>
                    <a:lumOff val="5000"/>
                  </a:schemeClr>
                </a:solidFill>
                <a:latin typeface="+mn-ea"/>
                <a:ea typeface="+mn-ea"/>
                <a:sym typeface="微软雅黑" panose="020B0503020204020204" pitchFamily="34" charset="-122"/>
              </a:rPr>
              <a:t>在界面中每次消去</a:t>
            </a:r>
            <a:r>
              <a:rPr lang="en-US" altLang="zh-CN" sz="1400" dirty="0">
                <a:solidFill>
                  <a:schemeClr val="tx1">
                    <a:lumMod val="95000"/>
                    <a:lumOff val="5000"/>
                  </a:schemeClr>
                </a:solidFill>
                <a:latin typeface="+mn-ea"/>
                <a:ea typeface="+mn-ea"/>
                <a:sym typeface="微软雅黑" panose="020B0503020204020204" pitchFamily="34" charset="-122"/>
              </a:rPr>
              <a:t>3</a:t>
            </a:r>
            <a:r>
              <a:rPr lang="zh-CN" altLang="en-US" sz="1400" dirty="0">
                <a:solidFill>
                  <a:schemeClr val="tx1">
                    <a:lumMod val="95000"/>
                    <a:lumOff val="5000"/>
                  </a:schemeClr>
                </a:solidFill>
                <a:latin typeface="+mn-ea"/>
                <a:ea typeface="+mn-ea"/>
                <a:sym typeface="微软雅黑" panose="020B0503020204020204" pitchFamily="34" charset="-122"/>
              </a:rPr>
              <a:t>个子则记</a:t>
            </a:r>
            <a:r>
              <a:rPr lang="en-US" altLang="zh-CN" sz="1400" dirty="0">
                <a:solidFill>
                  <a:schemeClr val="tx1">
                    <a:lumMod val="95000"/>
                    <a:lumOff val="5000"/>
                  </a:schemeClr>
                </a:solidFill>
                <a:latin typeface="+mn-ea"/>
                <a:ea typeface="+mn-ea"/>
                <a:sym typeface="微软雅黑" panose="020B0503020204020204" pitchFamily="34" charset="-122"/>
              </a:rPr>
              <a:t>30</a:t>
            </a:r>
            <a:r>
              <a:rPr lang="zh-CN" altLang="en-US" sz="1400" dirty="0">
                <a:solidFill>
                  <a:schemeClr val="tx1">
                    <a:lumMod val="95000"/>
                    <a:lumOff val="5000"/>
                  </a:schemeClr>
                </a:solidFill>
                <a:latin typeface="+mn-ea"/>
                <a:ea typeface="+mn-ea"/>
                <a:sym typeface="微软雅黑" panose="020B0503020204020204" pitchFamily="34" charset="-122"/>
              </a:rPr>
              <a:t>分。消去</a:t>
            </a:r>
            <a:r>
              <a:rPr lang="en-US" altLang="zh-CN" sz="1400" dirty="0">
                <a:solidFill>
                  <a:schemeClr val="tx1">
                    <a:lumMod val="95000"/>
                    <a:lumOff val="5000"/>
                  </a:schemeClr>
                </a:solidFill>
                <a:latin typeface="+mn-ea"/>
                <a:ea typeface="+mn-ea"/>
                <a:sym typeface="微软雅黑" panose="020B0503020204020204" pitchFamily="34" charset="-122"/>
              </a:rPr>
              <a:t>4</a:t>
            </a:r>
            <a:r>
              <a:rPr lang="zh-CN" altLang="en-US" sz="1400" dirty="0">
                <a:solidFill>
                  <a:schemeClr val="tx1">
                    <a:lumMod val="95000"/>
                    <a:lumOff val="5000"/>
                  </a:schemeClr>
                </a:solidFill>
                <a:latin typeface="+mn-ea"/>
                <a:ea typeface="+mn-ea"/>
                <a:sym typeface="微软雅黑" panose="020B0503020204020204" pitchFamily="34" charset="-122"/>
              </a:rPr>
              <a:t>个子记</a:t>
            </a:r>
            <a:r>
              <a:rPr lang="en-US" altLang="zh-CN" sz="1400" dirty="0">
                <a:solidFill>
                  <a:schemeClr val="tx1">
                    <a:lumMod val="95000"/>
                    <a:lumOff val="5000"/>
                  </a:schemeClr>
                </a:solidFill>
                <a:latin typeface="+mn-ea"/>
                <a:ea typeface="+mn-ea"/>
                <a:sym typeface="微软雅黑" panose="020B0503020204020204" pitchFamily="34" charset="-122"/>
              </a:rPr>
              <a:t>40</a:t>
            </a:r>
            <a:r>
              <a:rPr lang="zh-CN" altLang="en-US" sz="1400" dirty="0">
                <a:solidFill>
                  <a:schemeClr val="tx1">
                    <a:lumMod val="95000"/>
                    <a:lumOff val="5000"/>
                  </a:schemeClr>
                </a:solidFill>
                <a:latin typeface="+mn-ea"/>
                <a:ea typeface="+mn-ea"/>
                <a:sym typeface="微软雅黑" panose="020B0503020204020204" pitchFamily="34" charset="-122"/>
              </a:rPr>
              <a:t>分，消去</a:t>
            </a:r>
            <a:r>
              <a:rPr lang="en-US" altLang="zh-CN" sz="1400" dirty="0">
                <a:solidFill>
                  <a:schemeClr val="tx1">
                    <a:lumMod val="95000"/>
                    <a:lumOff val="5000"/>
                  </a:schemeClr>
                </a:solidFill>
                <a:latin typeface="+mn-ea"/>
                <a:ea typeface="+mn-ea"/>
                <a:sym typeface="微软雅黑" panose="020B0503020204020204" pitchFamily="34" charset="-122"/>
              </a:rPr>
              <a:t>5</a:t>
            </a:r>
            <a:r>
              <a:rPr lang="zh-CN" altLang="en-US" sz="1400" dirty="0">
                <a:solidFill>
                  <a:schemeClr val="tx1">
                    <a:lumMod val="95000"/>
                    <a:lumOff val="5000"/>
                  </a:schemeClr>
                </a:solidFill>
                <a:latin typeface="+mn-ea"/>
                <a:ea typeface="+mn-ea"/>
                <a:sym typeface="微软雅黑" panose="020B0503020204020204" pitchFamily="34" charset="-122"/>
              </a:rPr>
              <a:t>个子记</a:t>
            </a:r>
            <a:r>
              <a:rPr lang="en-US" altLang="zh-CN" sz="1400" dirty="0">
                <a:solidFill>
                  <a:schemeClr val="tx1">
                    <a:lumMod val="95000"/>
                    <a:lumOff val="5000"/>
                  </a:schemeClr>
                </a:solidFill>
                <a:latin typeface="+mn-ea"/>
                <a:ea typeface="+mn-ea"/>
                <a:sym typeface="微软雅黑" panose="020B0503020204020204" pitchFamily="34" charset="-122"/>
              </a:rPr>
              <a:t>50</a:t>
            </a:r>
            <a:r>
              <a:rPr lang="zh-CN" altLang="en-US" sz="1400" dirty="0">
                <a:solidFill>
                  <a:schemeClr val="tx1">
                    <a:lumMod val="95000"/>
                    <a:lumOff val="5000"/>
                  </a:schemeClr>
                </a:solidFill>
                <a:latin typeface="+mn-ea"/>
                <a:ea typeface="+mn-ea"/>
                <a:sym typeface="微软雅黑" panose="020B0503020204020204" pitchFamily="34" charset="-122"/>
              </a:rPr>
              <a:t>分。使用提示将扣除</a:t>
            </a:r>
            <a:r>
              <a:rPr lang="en-US" altLang="zh-CN" sz="1400" dirty="0">
                <a:solidFill>
                  <a:schemeClr val="tx1">
                    <a:lumMod val="95000"/>
                    <a:lumOff val="5000"/>
                  </a:schemeClr>
                </a:solidFill>
                <a:latin typeface="+mn-ea"/>
                <a:ea typeface="+mn-ea"/>
                <a:sym typeface="微软雅黑" panose="020B0503020204020204" pitchFamily="34" charset="-122"/>
              </a:rPr>
              <a:t>50</a:t>
            </a:r>
            <a:r>
              <a:rPr lang="zh-CN" altLang="en-US" sz="1400" dirty="0">
                <a:solidFill>
                  <a:schemeClr val="tx1">
                    <a:lumMod val="95000"/>
                    <a:lumOff val="5000"/>
                  </a:schemeClr>
                </a:solidFill>
                <a:latin typeface="+mn-ea"/>
                <a:ea typeface="+mn-ea"/>
                <a:sym typeface="微软雅黑" panose="020B0503020204020204" pitchFamily="34" charset="-122"/>
              </a:rPr>
              <a:t>分。当分数到达过关标准时给出下一关、重玩、退出</a:t>
            </a:r>
            <a:r>
              <a:rPr lang="en-US" altLang="zh-CN" sz="1400" dirty="0">
                <a:solidFill>
                  <a:schemeClr val="tx1">
                    <a:lumMod val="95000"/>
                    <a:lumOff val="5000"/>
                  </a:schemeClr>
                </a:solidFill>
                <a:latin typeface="+mn-ea"/>
                <a:ea typeface="+mn-ea"/>
                <a:sym typeface="微软雅黑" panose="020B0503020204020204" pitchFamily="34" charset="-122"/>
              </a:rPr>
              <a:t>3</a:t>
            </a:r>
            <a:r>
              <a:rPr lang="zh-CN" altLang="en-US" sz="1400" dirty="0">
                <a:solidFill>
                  <a:schemeClr val="tx1">
                    <a:lumMod val="95000"/>
                    <a:lumOff val="5000"/>
                  </a:schemeClr>
                </a:solidFill>
                <a:latin typeface="+mn-ea"/>
                <a:ea typeface="+mn-ea"/>
                <a:sym typeface="微软雅黑" panose="020B0503020204020204" pitchFamily="34" charset="-122"/>
              </a:rPr>
              <a:t>个选项，过关时的剩余时间则计入用户本关最高分。</a:t>
            </a:r>
            <a:endParaRPr lang="en-US" altLang="zh-CN" sz="1400" dirty="0">
              <a:solidFill>
                <a:schemeClr val="tx1">
                  <a:lumMod val="95000"/>
                  <a:lumOff val="5000"/>
                </a:schemeClr>
              </a:solidFill>
              <a:latin typeface="+mn-ea"/>
              <a:ea typeface="+mn-ea"/>
              <a:sym typeface="微软雅黑" panose="020B0503020204020204" pitchFamily="34" charset="-122"/>
            </a:endParaRPr>
          </a:p>
        </p:txBody>
      </p:sp>
      <p:sp>
        <p:nvSpPr>
          <p:cNvPr id="54" name="Rectangle 42"/>
          <p:cNvSpPr>
            <a:spLocks noChangeArrowheads="1"/>
          </p:cNvSpPr>
          <p:nvPr/>
        </p:nvSpPr>
        <p:spPr bwMode="auto">
          <a:xfrm flipV="1">
            <a:off x="6584217" y="3037010"/>
            <a:ext cx="253922" cy="256038"/>
          </a:xfrm>
          <a:prstGeom prst="rect">
            <a:avLst/>
          </a:prstGeom>
          <a:solidFill>
            <a:schemeClr val="accent1">
              <a:lumMod val="60000"/>
              <a:lumOff val="40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5" name="TextBox 18"/>
          <p:cNvSpPr>
            <a:spLocks noChangeArrowheads="1"/>
          </p:cNvSpPr>
          <p:nvPr/>
        </p:nvSpPr>
        <p:spPr bwMode="auto">
          <a:xfrm>
            <a:off x="6876227" y="4500681"/>
            <a:ext cx="3901929" cy="135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2000"/>
              </a:lnSpc>
            </a:pPr>
            <a:r>
              <a:rPr lang="zh-CN" altLang="en-US" sz="1600" dirty="0">
                <a:solidFill>
                  <a:schemeClr val="tx1">
                    <a:lumMod val="95000"/>
                    <a:lumOff val="5000"/>
                  </a:schemeClr>
                </a:solidFill>
                <a:latin typeface="+mn-ea"/>
                <a:ea typeface="+mn-ea"/>
                <a:sym typeface="微软雅黑" panose="020B0503020204020204" pitchFamily="34" charset="-122"/>
              </a:rPr>
              <a:t>下移功能：</a:t>
            </a:r>
            <a:br>
              <a:rPr lang="zh-CN" altLang="en-US" sz="1066" dirty="0">
                <a:solidFill>
                  <a:schemeClr val="tx1">
                    <a:lumMod val="95000"/>
                    <a:lumOff val="5000"/>
                  </a:schemeClr>
                </a:solidFill>
                <a:latin typeface="+mn-ea"/>
                <a:ea typeface="+mn-ea"/>
                <a:sym typeface="微软雅黑" panose="020B0503020204020204" pitchFamily="34" charset="-122"/>
              </a:rPr>
            </a:br>
            <a:r>
              <a:rPr lang="zh-CN" altLang="en-US" sz="1400" dirty="0">
                <a:solidFill>
                  <a:schemeClr val="tx1">
                    <a:lumMod val="95000"/>
                    <a:lumOff val="5000"/>
                  </a:schemeClr>
                </a:solidFill>
                <a:latin typeface="+mn-ea"/>
                <a:ea typeface="+mn-ea"/>
                <a:sym typeface="微软雅黑" panose="020B0503020204020204" pitchFamily="34" charset="-122"/>
              </a:rPr>
              <a:t>在消子之后，消去的宝石原来的空位被上方的宝石元素填补，最上方的空位则用随机生成的宝石填充，以保持矩阵中每一个空位都有一个宝石元素。</a:t>
            </a:r>
            <a:endParaRPr lang="en-US" altLang="zh-CN" sz="1100" dirty="0">
              <a:solidFill>
                <a:schemeClr val="tx1">
                  <a:lumMod val="95000"/>
                  <a:lumOff val="5000"/>
                </a:schemeClr>
              </a:solidFill>
              <a:latin typeface="+mn-ea"/>
              <a:ea typeface="+mn-ea"/>
              <a:sym typeface="微软雅黑" panose="020B0503020204020204" pitchFamily="34" charset="-122"/>
            </a:endParaRPr>
          </a:p>
        </p:txBody>
      </p:sp>
      <p:sp>
        <p:nvSpPr>
          <p:cNvPr id="56" name="Rectangle 42"/>
          <p:cNvSpPr>
            <a:spLocks noChangeArrowheads="1"/>
          </p:cNvSpPr>
          <p:nvPr/>
        </p:nvSpPr>
        <p:spPr bwMode="auto">
          <a:xfrm>
            <a:off x="6584217" y="4559929"/>
            <a:ext cx="253922" cy="256038"/>
          </a:xfrm>
          <a:prstGeom prst="rect">
            <a:avLst/>
          </a:prstGeom>
          <a:solidFill>
            <a:schemeClr val="tx1">
              <a:lumMod val="75000"/>
              <a:lumOff val="25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grpSp>
        <p:nvGrpSpPr>
          <p:cNvPr id="57" name="淘宝网chenying0907出品 20"/>
          <p:cNvGrpSpPr>
            <a:grpSpLocks/>
          </p:cNvGrpSpPr>
          <p:nvPr/>
        </p:nvGrpSpPr>
        <p:grpSpPr bwMode="auto">
          <a:xfrm>
            <a:off x="4131760" y="3808746"/>
            <a:ext cx="882377" cy="882377"/>
            <a:chOff x="0" y="0"/>
            <a:chExt cx="661926" cy="661926"/>
          </a:xfrm>
        </p:grpSpPr>
        <p:sp>
          <p:nvSpPr>
            <p:cNvPr id="58" name="圆角淘宝网chenying0907出品 21"/>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9" name="圆角淘宝网chenying0907出品 68"/>
            <p:cNvSpPr>
              <a:spLocks noChangeArrowheads="1"/>
            </p:cNvSpPr>
            <p:nvPr/>
          </p:nvSpPr>
          <p:spPr bwMode="auto">
            <a:xfrm>
              <a:off x="140258" y="208096"/>
              <a:ext cx="381410" cy="245735"/>
            </a:xfrm>
            <a:custGeom>
              <a:avLst/>
              <a:gdLst>
                <a:gd name="T0" fmla="*/ 8699 w 978088"/>
                <a:gd name="T1" fmla="*/ 0 h 630163"/>
                <a:gd name="T2" fmla="*/ 14093 w 978088"/>
                <a:gd name="T3" fmla="*/ 3320 h 630163"/>
                <a:gd name="T4" fmla="*/ 16417 w 978088"/>
                <a:gd name="T5" fmla="*/ 2393 h 630163"/>
                <a:gd name="T6" fmla="*/ 19897 w 978088"/>
                <a:gd name="T7" fmla="*/ 5873 h 630163"/>
                <a:gd name="T8" fmla="*/ 19835 w 978088"/>
                <a:gd name="T9" fmla="*/ 6176 h 630163"/>
                <a:gd name="T10" fmla="*/ 22617 w 978088"/>
                <a:gd name="T11" fmla="*/ 10222 h 630163"/>
                <a:gd name="T12" fmla="*/ 18267 w 978088"/>
                <a:gd name="T13" fmla="*/ 14572 h 630163"/>
                <a:gd name="T14" fmla="*/ 4349 w 978088"/>
                <a:gd name="T15" fmla="*/ 14572 h 630163"/>
                <a:gd name="T16" fmla="*/ 0 w 978088"/>
                <a:gd name="T17" fmla="*/ 10222 h 630163"/>
                <a:gd name="T18" fmla="*/ 2624 w 978088"/>
                <a:gd name="T19" fmla="*/ 6236 h 630163"/>
                <a:gd name="T20" fmla="*/ 2610 w 978088"/>
                <a:gd name="T21" fmla="*/ 6089 h 630163"/>
                <a:gd name="T22" fmla="*/ 8699 w 978088"/>
                <a:gd name="T23" fmla="*/ 0 h 6301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8088"/>
                <a:gd name="T37" fmla="*/ 0 h 630163"/>
                <a:gd name="T38" fmla="*/ 978088 w 978088"/>
                <a:gd name="T39" fmla="*/ 630163 h 6301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8088" h="630163">
                  <a:moveTo>
                    <a:pt x="376188" y="0"/>
                  </a:moveTo>
                  <a:cubicBezTo>
                    <a:pt x="478336" y="0"/>
                    <a:pt x="566899" y="58161"/>
                    <a:pt x="609473" y="143596"/>
                  </a:cubicBezTo>
                  <a:cubicBezTo>
                    <a:pt x="635404" y="118352"/>
                    <a:pt x="670955" y="103500"/>
                    <a:pt x="709975" y="103500"/>
                  </a:cubicBezTo>
                  <a:cubicBezTo>
                    <a:pt x="793080" y="103500"/>
                    <a:pt x="860450" y="170870"/>
                    <a:pt x="860450" y="253975"/>
                  </a:cubicBezTo>
                  <a:lnTo>
                    <a:pt x="857805" y="267079"/>
                  </a:lnTo>
                  <a:cubicBezTo>
                    <a:pt x="928258" y="293890"/>
                    <a:pt x="978088" y="362161"/>
                    <a:pt x="978088" y="442069"/>
                  </a:cubicBezTo>
                  <a:cubicBezTo>
                    <a:pt x="978088" y="545950"/>
                    <a:pt x="893875" y="630163"/>
                    <a:pt x="789994" y="630163"/>
                  </a:cubicBezTo>
                  <a:lnTo>
                    <a:pt x="188094" y="630163"/>
                  </a:lnTo>
                  <a:cubicBezTo>
                    <a:pt x="84213" y="630163"/>
                    <a:pt x="0" y="545950"/>
                    <a:pt x="0" y="442069"/>
                  </a:cubicBezTo>
                  <a:cubicBezTo>
                    <a:pt x="0" y="364739"/>
                    <a:pt x="46666" y="298309"/>
                    <a:pt x="113497" y="269689"/>
                  </a:cubicBezTo>
                  <a:cubicBezTo>
                    <a:pt x="112881" y="267585"/>
                    <a:pt x="112856" y="265461"/>
                    <a:pt x="112856" y="263332"/>
                  </a:cubicBezTo>
                  <a:cubicBezTo>
                    <a:pt x="112856" y="117898"/>
                    <a:pt x="230754" y="0"/>
                    <a:pt x="376188" y="0"/>
                  </a:cubicBez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sp>
        <p:nvSpPr>
          <p:cNvPr id="30" name="TextBox 10">
            <a:extLst>
              <a:ext uri="{FF2B5EF4-FFF2-40B4-BE49-F238E27FC236}">
                <a16:creationId xmlns:a16="http://schemas.microsoft.com/office/drawing/2014/main" id="{95542CA0-F93C-4B2C-AD26-767535365D6E}"/>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关键功能简介</a:t>
            </a:r>
          </a:p>
        </p:txBody>
      </p:sp>
      <p:sp>
        <p:nvSpPr>
          <p:cNvPr id="31" name="Rectangle 2">
            <a:extLst>
              <a:ext uri="{FF2B5EF4-FFF2-40B4-BE49-F238E27FC236}">
                <a16:creationId xmlns:a16="http://schemas.microsoft.com/office/drawing/2014/main" id="{DD91F7FA-ACAD-44C2-9477-0581A94B3349}"/>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03</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32" name="组合 31">
            <a:extLst>
              <a:ext uri="{FF2B5EF4-FFF2-40B4-BE49-F238E27FC236}">
                <a16:creationId xmlns:a16="http://schemas.microsoft.com/office/drawing/2014/main" id="{71942E92-91D3-4291-A75C-7A211A3265C5}"/>
              </a:ext>
            </a:extLst>
          </p:cNvPr>
          <p:cNvGrpSpPr/>
          <p:nvPr/>
        </p:nvGrpSpPr>
        <p:grpSpPr>
          <a:xfrm>
            <a:off x="1032499" y="411957"/>
            <a:ext cx="112145" cy="1208392"/>
            <a:chOff x="1032499" y="411957"/>
            <a:chExt cx="112145" cy="1208392"/>
          </a:xfrm>
        </p:grpSpPr>
        <p:cxnSp>
          <p:nvCxnSpPr>
            <p:cNvPr id="33" name="直接连接符 32">
              <a:extLst>
                <a:ext uri="{FF2B5EF4-FFF2-40B4-BE49-F238E27FC236}">
                  <a16:creationId xmlns:a16="http://schemas.microsoft.com/office/drawing/2014/main" id="{2C6B1EBF-E731-4C30-8245-D198603A53C5}"/>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B1FE84C6-92E2-44A5-9396-D1E5F3E94BD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007009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ppt_x"/>
                                          </p:val>
                                        </p:tav>
                                        <p:tav tm="100000">
                                          <p:val>
                                            <p:strVal val="#ppt_x"/>
                                          </p:val>
                                        </p:tav>
                                      </p:tavLst>
                                    </p:anim>
                                    <p:anim calcmode="lin" valueType="num">
                                      <p:cBhvr>
                                        <p:cTn id="12" dur="500" fill="hold"/>
                                        <p:tgtEl>
                                          <p:spTgt spid="45"/>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ppt_x</p:attrName>
                                        </p:attrNameLst>
                                      </p:cBhvr>
                                      <p:tavLst>
                                        <p:tav tm="0">
                                          <p:val>
                                            <p:strVal val="1+#ppt_w/2"/>
                                          </p:val>
                                        </p:tav>
                                        <p:tav tm="100000">
                                          <p:val>
                                            <p:strVal val="#ppt_x"/>
                                          </p:val>
                                        </p:tav>
                                      </p:tavLst>
                                    </p:anim>
                                    <p:anim calcmode="lin" valueType="num">
                                      <p:cBhvr>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ppt_x</p:attrName>
                                        </p:attrNameLst>
                                      </p:cBhvr>
                                      <p:tavLst>
                                        <p:tav tm="0">
                                          <p:val>
                                            <p:strVal val="#ppt_x"/>
                                          </p:val>
                                        </p:tav>
                                        <p:tav tm="100000">
                                          <p:val>
                                            <p:strVal val="#ppt_x"/>
                                          </p:val>
                                        </p:tav>
                                      </p:tavLst>
                                    </p:anim>
                                    <p:anim calcmode="lin" valueType="num">
                                      <p:cBhvr>
                                        <p:cTn id="20" dur="500" fill="hold"/>
                                        <p:tgtEl>
                                          <p:spTgt spid="5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p:cBhvr>
                                        <p:cTn id="26" dur="500"/>
                                        <p:tgtEl>
                                          <p:spTgt spid="52"/>
                                        </p:tgtEl>
                                      </p:cBhvr>
                                    </p:animEffect>
                                  </p:childTnLst>
                                </p:cTn>
                              </p:par>
                            </p:childTnLst>
                          </p:cTn>
                        </p:par>
                        <p:par>
                          <p:cTn id="27" fill="hold">
                            <p:stCondLst>
                              <p:cond delay="1000"/>
                            </p:stCondLst>
                            <p:childTnLst>
                              <p:par>
                                <p:cTn id="28" presetID="2" presetClass="entr" presetSubtype="2"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ppt_x</p:attrName>
                                        </p:attrNameLst>
                                      </p:cBhvr>
                                      <p:tavLst>
                                        <p:tav tm="0">
                                          <p:val>
                                            <p:strVal val="1+#ppt_w/2"/>
                                          </p:val>
                                        </p:tav>
                                        <p:tav tm="100000">
                                          <p:val>
                                            <p:strVal val="#ppt_x"/>
                                          </p:val>
                                        </p:tav>
                                      </p:tavLst>
                                    </p:anim>
                                    <p:anim calcmode="lin" valueType="num">
                                      <p:cBhvr>
                                        <p:cTn id="31" dur="500" fill="hold"/>
                                        <p:tgtEl>
                                          <p:spTgt spid="51"/>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p:cBhvr>
                                        <p:cTn id="36" dur="500"/>
                                        <p:tgtEl>
                                          <p:spTgt spid="54"/>
                                        </p:tgtEl>
                                      </p:cBhvr>
                                    </p:animEffect>
                                  </p:childTnLst>
                                </p:cTn>
                              </p:par>
                            </p:childTnLst>
                          </p:cTn>
                        </p:par>
                        <p:par>
                          <p:cTn id="37" fill="hold">
                            <p:stCondLst>
                              <p:cond delay="1500"/>
                            </p:stCondLst>
                            <p:childTnLst>
                              <p:par>
                                <p:cTn id="38" presetID="2" presetClass="entr" presetSubtype="2"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ppt_x</p:attrName>
                                        </p:attrNameLst>
                                      </p:cBhvr>
                                      <p:tavLst>
                                        <p:tav tm="0">
                                          <p:val>
                                            <p:strVal val="1+#ppt_w/2"/>
                                          </p:val>
                                        </p:tav>
                                        <p:tav tm="100000">
                                          <p:val>
                                            <p:strVal val="#ppt_x"/>
                                          </p:val>
                                        </p:tav>
                                      </p:tavLst>
                                    </p:anim>
                                    <p:anim calcmode="lin" valueType="num">
                                      <p:cBhvr>
                                        <p:cTn id="41" dur="500" fill="hold"/>
                                        <p:tgtEl>
                                          <p:spTgt spid="53"/>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Effect>
                                      <p:cBhvr>
                                        <p:cTn id="46" dur="500"/>
                                        <p:tgtEl>
                                          <p:spTgt spid="56"/>
                                        </p:tgtEl>
                                      </p:cBhvr>
                                    </p:animEffect>
                                  </p:childTnLst>
                                </p:cTn>
                              </p:par>
                            </p:childTnLst>
                          </p:cTn>
                        </p:par>
                        <p:par>
                          <p:cTn id="47" fill="hold">
                            <p:stCondLst>
                              <p:cond delay="2000"/>
                            </p:stCondLst>
                            <p:childTnLst>
                              <p:par>
                                <p:cTn id="48" presetID="2" presetClass="entr" presetSubtype="2"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p:cTn id="50" dur="500" fill="hold"/>
                                        <p:tgtEl>
                                          <p:spTgt spid="55"/>
                                        </p:tgtEl>
                                        <p:attrNameLst>
                                          <p:attrName>ppt_x</p:attrName>
                                        </p:attrNameLst>
                                      </p:cBhvr>
                                      <p:tavLst>
                                        <p:tav tm="0">
                                          <p:val>
                                            <p:strVal val="1+#ppt_w/2"/>
                                          </p:val>
                                        </p:tav>
                                        <p:tav tm="100000">
                                          <p:val>
                                            <p:strVal val="#ppt_x"/>
                                          </p:val>
                                        </p:tav>
                                      </p:tavLst>
                                    </p:anim>
                                    <p:anim calcmode="lin" valueType="num">
                                      <p:cBhvr>
                                        <p:cTn id="51" dur="500" fill="hold"/>
                                        <p:tgtEl>
                                          <p:spTgt spid="55"/>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53" presetClass="entr" presetSubtype="16"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par>
                          <p:cTn id="58" fill="hold">
                            <p:stCondLst>
                              <p:cond delay="3000"/>
                            </p:stCondLst>
                            <p:childTnLst>
                              <p:par>
                                <p:cTn id="59" presetID="42"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utoUpdateAnimBg="0"/>
      <p:bldP spid="52" grpId="0" bldLvl="0" animBg="1" autoUpdateAnimBg="0"/>
      <p:bldP spid="53" grpId="0" bldLvl="0" autoUpdateAnimBg="0"/>
      <p:bldP spid="54" grpId="0" bldLvl="0" animBg="1" autoUpdateAnimBg="0"/>
      <p:bldP spid="55" grpId="0" bldLvl="0" autoUpdateAnimBg="0"/>
      <p:bldP spid="56" grpId="0" bldLvl="0" animBg="1" autoUpdateAnimBg="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淘宝网chenying0907出品 5"/>
          <p:cNvGrpSpPr>
            <a:grpSpLocks/>
          </p:cNvGrpSpPr>
          <p:nvPr/>
        </p:nvGrpSpPr>
        <p:grpSpPr bwMode="auto">
          <a:xfrm>
            <a:off x="2210419" y="2585689"/>
            <a:ext cx="1898064" cy="1895948"/>
            <a:chOff x="0" y="0"/>
            <a:chExt cx="1422722" cy="1422722"/>
          </a:xfrm>
        </p:grpSpPr>
        <p:sp>
          <p:nvSpPr>
            <p:cNvPr id="43" name="圆角淘宝网chenying0907出品 6"/>
            <p:cNvSpPr>
              <a:spLocks noChangeArrowheads="1"/>
            </p:cNvSpPr>
            <p:nvPr/>
          </p:nvSpPr>
          <p:spPr bwMode="auto">
            <a:xfrm rot="2700000">
              <a:off x="0" y="0"/>
              <a:ext cx="1422722" cy="1422722"/>
            </a:xfrm>
            <a:prstGeom prst="roundRect">
              <a:avLst>
                <a:gd name="adj" fmla="val 16667"/>
              </a:avLst>
            </a:prstGeom>
            <a:solidFill>
              <a:schemeClr val="tx1">
                <a:lumMod val="85000"/>
                <a:lumOff val="15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44" name="图文框 35"/>
            <p:cNvSpPr>
              <a:spLocks noChangeArrowheads="1"/>
            </p:cNvSpPr>
            <p:nvPr/>
          </p:nvSpPr>
          <p:spPr bwMode="auto">
            <a:xfrm>
              <a:off x="404082" y="418903"/>
              <a:ext cx="648427" cy="601851"/>
            </a:xfrm>
            <a:custGeom>
              <a:avLst/>
              <a:gdLst>
                <a:gd name="T0" fmla="*/ 74663 w 790121"/>
                <a:gd name="T1" fmla="*/ 233103 h 733367"/>
                <a:gd name="T2" fmla="*/ 99550 w 790121"/>
                <a:gd name="T3" fmla="*/ 257990 h 733367"/>
                <a:gd name="T4" fmla="*/ 74663 w 790121"/>
                <a:gd name="T5" fmla="*/ 282878 h 733367"/>
                <a:gd name="T6" fmla="*/ 49774 w 790121"/>
                <a:gd name="T7" fmla="*/ 257990 h 733367"/>
                <a:gd name="T8" fmla="*/ 74663 w 790121"/>
                <a:gd name="T9" fmla="*/ 233103 h 733367"/>
                <a:gd name="T10" fmla="*/ 29528 w 790121"/>
                <a:gd name="T11" fmla="*/ 212858 h 733367"/>
                <a:gd name="T12" fmla="*/ 29528 w 790121"/>
                <a:gd name="T13" fmla="*/ 303124 h 733367"/>
                <a:gd name="T14" fmla="*/ 119796 w 790121"/>
                <a:gd name="T15" fmla="*/ 303124 h 733367"/>
                <a:gd name="T16" fmla="*/ 119796 w 790121"/>
                <a:gd name="T17" fmla="*/ 212858 h 733367"/>
                <a:gd name="T18" fmla="*/ 29528 w 790121"/>
                <a:gd name="T19" fmla="*/ 212858 h 733367"/>
                <a:gd name="T20" fmla="*/ 182508 w 790121"/>
                <a:gd name="T21" fmla="*/ 183327 h 733367"/>
                <a:gd name="T22" fmla="*/ 331834 w 790121"/>
                <a:gd name="T23" fmla="*/ 183327 h 733367"/>
                <a:gd name="T24" fmla="*/ 331834 w 790121"/>
                <a:gd name="T25" fmla="*/ 332653 h 733367"/>
                <a:gd name="T26" fmla="*/ 182508 w 790121"/>
                <a:gd name="T27" fmla="*/ 332653 h 733367"/>
                <a:gd name="T28" fmla="*/ 182508 w 790121"/>
                <a:gd name="T29" fmla="*/ 183327 h 733367"/>
                <a:gd name="T30" fmla="*/ 0 w 790121"/>
                <a:gd name="T31" fmla="*/ 183327 h 733367"/>
                <a:gd name="T32" fmla="*/ 149325 w 790121"/>
                <a:gd name="T33" fmla="*/ 183327 h 733367"/>
                <a:gd name="T34" fmla="*/ 149325 w 790121"/>
                <a:gd name="T35" fmla="*/ 332653 h 733367"/>
                <a:gd name="T36" fmla="*/ 0 w 790121"/>
                <a:gd name="T37" fmla="*/ 332653 h 733367"/>
                <a:gd name="T38" fmla="*/ 0 w 790121"/>
                <a:gd name="T39" fmla="*/ 183327 h 733367"/>
                <a:gd name="T40" fmla="*/ 29528 w 790121"/>
                <a:gd name="T41" fmla="*/ 30347 h 733367"/>
                <a:gd name="T42" fmla="*/ 29528 w 790121"/>
                <a:gd name="T43" fmla="*/ 120615 h 733367"/>
                <a:gd name="T44" fmla="*/ 119796 w 790121"/>
                <a:gd name="T45" fmla="*/ 120615 h 733367"/>
                <a:gd name="T46" fmla="*/ 119796 w 790121"/>
                <a:gd name="T47" fmla="*/ 30347 h 733367"/>
                <a:gd name="T48" fmla="*/ 29528 w 790121"/>
                <a:gd name="T49" fmla="*/ 30347 h 733367"/>
                <a:gd name="T50" fmla="*/ 182508 w 790121"/>
                <a:gd name="T51" fmla="*/ 819 h 733367"/>
                <a:gd name="T52" fmla="*/ 329621 w 790121"/>
                <a:gd name="T53" fmla="*/ 819 h 733367"/>
                <a:gd name="T54" fmla="*/ 301781 w 790121"/>
                <a:gd name="T55" fmla="*/ 30348 h 733367"/>
                <a:gd name="T56" fmla="*/ 212038 w 790121"/>
                <a:gd name="T57" fmla="*/ 30348 h 733367"/>
                <a:gd name="T58" fmla="*/ 212038 w 790121"/>
                <a:gd name="T59" fmla="*/ 120616 h 733367"/>
                <a:gd name="T60" fmla="*/ 302305 w 790121"/>
                <a:gd name="T61" fmla="*/ 120616 h 733367"/>
                <a:gd name="T62" fmla="*/ 302305 w 790121"/>
                <a:gd name="T63" fmla="*/ 85437 h 733367"/>
                <a:gd name="T64" fmla="*/ 331834 w 790121"/>
                <a:gd name="T65" fmla="*/ 54117 h 733367"/>
                <a:gd name="T66" fmla="*/ 331834 w 790121"/>
                <a:gd name="T67" fmla="*/ 150145 h 733367"/>
                <a:gd name="T68" fmla="*/ 182508 w 790121"/>
                <a:gd name="T69" fmla="*/ 150145 h 733367"/>
                <a:gd name="T70" fmla="*/ 182508 w 790121"/>
                <a:gd name="T71" fmla="*/ 819 h 733367"/>
                <a:gd name="T72" fmla="*/ 0 w 790121"/>
                <a:gd name="T73" fmla="*/ 818 h 733367"/>
                <a:gd name="T74" fmla="*/ 149325 w 790121"/>
                <a:gd name="T75" fmla="*/ 818 h 733367"/>
                <a:gd name="T76" fmla="*/ 149325 w 790121"/>
                <a:gd name="T77" fmla="*/ 150145 h 733367"/>
                <a:gd name="T78" fmla="*/ 0 w 790121"/>
                <a:gd name="T79" fmla="*/ 150145 h 733367"/>
                <a:gd name="T80" fmla="*/ 0 w 790121"/>
                <a:gd name="T81" fmla="*/ 818 h 733367"/>
                <a:gd name="T82" fmla="*/ 346738 w 790121"/>
                <a:gd name="T83" fmla="*/ 0 h 733367"/>
                <a:gd name="T84" fmla="*/ 358396 w 790121"/>
                <a:gd name="T85" fmla="*/ 11659 h 733367"/>
                <a:gd name="T86" fmla="*/ 272184 w 790121"/>
                <a:gd name="T87" fmla="*/ 97871 h 733367"/>
                <a:gd name="T88" fmla="*/ 272318 w 790121"/>
                <a:gd name="T89" fmla="*/ 98004 h 733367"/>
                <a:gd name="T90" fmla="*/ 261416 w 790121"/>
                <a:gd name="T91" fmla="*/ 108907 h 733367"/>
                <a:gd name="T92" fmla="*/ 218261 w 790121"/>
                <a:gd name="T93" fmla="*/ 65750 h 733367"/>
                <a:gd name="T94" fmla="*/ 229162 w 790121"/>
                <a:gd name="T95" fmla="*/ 54849 h 733367"/>
                <a:gd name="T96" fmla="*/ 260526 w 790121"/>
                <a:gd name="T97" fmla="*/ 86212 h 733367"/>
                <a:gd name="T98" fmla="*/ 346738 w 790121"/>
                <a:gd name="T99" fmla="*/ 0 h 7333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0121"/>
                <a:gd name="T151" fmla="*/ 0 h 733367"/>
                <a:gd name="T152" fmla="*/ 790121 w 790121"/>
                <a:gd name="T153" fmla="*/ 733367 h 7333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grpSp>
        <p:nvGrpSpPr>
          <p:cNvPr id="45" name="淘宝网chenying0907出品 8"/>
          <p:cNvGrpSpPr>
            <a:grpSpLocks/>
          </p:cNvGrpSpPr>
          <p:nvPr/>
        </p:nvGrpSpPr>
        <p:grpSpPr bwMode="auto">
          <a:xfrm>
            <a:off x="4131760" y="2359274"/>
            <a:ext cx="882377" cy="880262"/>
            <a:chOff x="0" y="0"/>
            <a:chExt cx="661926" cy="661926"/>
          </a:xfrm>
        </p:grpSpPr>
        <p:sp>
          <p:nvSpPr>
            <p:cNvPr id="46" name="圆角淘宝网chenying0907出品 9"/>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dirty="0">
                <a:solidFill>
                  <a:schemeClr val="tx1">
                    <a:lumMod val="95000"/>
                    <a:lumOff val="5000"/>
                  </a:schemeClr>
                </a:solidFill>
              </a:endParaRPr>
            </a:p>
          </p:txBody>
        </p:sp>
        <p:sp>
          <p:nvSpPr>
            <p:cNvPr id="47" name="圆角淘宝网chenying0907出品 16"/>
            <p:cNvSpPr>
              <a:spLocks noChangeArrowheads="1"/>
            </p:cNvSpPr>
            <p:nvPr/>
          </p:nvSpPr>
          <p:spPr bwMode="auto">
            <a:xfrm rot="-5400000">
              <a:off x="133165" y="133164"/>
              <a:ext cx="395595" cy="395598"/>
            </a:xfrm>
            <a:custGeom>
              <a:avLst/>
              <a:gdLst>
                <a:gd name="T0" fmla="*/ 25570 w 836083"/>
                <a:gd name="T1" fmla="*/ 12815 h 836083"/>
                <a:gd name="T2" fmla="*/ 25570 w 836083"/>
                <a:gd name="T3" fmla="*/ 15710 h 836083"/>
                <a:gd name="T4" fmla="*/ 18976 w 836083"/>
                <a:gd name="T5" fmla="*/ 15710 h 836083"/>
                <a:gd name="T6" fmla="*/ 18976 w 836083"/>
                <a:gd name="T7" fmla="*/ 15718 h 836083"/>
                <a:gd name="T8" fmla="*/ 14432 w 836083"/>
                <a:gd name="T9" fmla="*/ 18355 h 836083"/>
                <a:gd name="T10" fmla="*/ 14466 w 836083"/>
                <a:gd name="T11" fmla="*/ 23609 h 836083"/>
                <a:gd name="T12" fmla="*/ 19044 w 836083"/>
                <a:gd name="T13" fmla="*/ 26187 h 836083"/>
                <a:gd name="T14" fmla="*/ 19044 w 836083"/>
                <a:gd name="T15" fmla="*/ 26195 h 836083"/>
                <a:gd name="T16" fmla="*/ 25570 w 836083"/>
                <a:gd name="T17" fmla="*/ 26195 h 836083"/>
                <a:gd name="T18" fmla="*/ 25570 w 836083"/>
                <a:gd name="T19" fmla="*/ 29090 h 836083"/>
                <a:gd name="T20" fmla="*/ 18674 w 836083"/>
                <a:gd name="T21" fmla="*/ 29090 h 836083"/>
                <a:gd name="T22" fmla="*/ 18674 w 836083"/>
                <a:gd name="T23" fmla="*/ 29040 h 836083"/>
                <a:gd name="T24" fmla="*/ 11965 w 836083"/>
                <a:gd name="T25" fmla="*/ 25082 h 836083"/>
                <a:gd name="T26" fmla="*/ 11031 w 836083"/>
                <a:gd name="T27" fmla="*/ 22400 h 836083"/>
                <a:gd name="T28" fmla="*/ 9098 w 836083"/>
                <a:gd name="T29" fmla="*/ 22400 h 836083"/>
                <a:gd name="T30" fmla="*/ 9098 w 836083"/>
                <a:gd name="T31" fmla="*/ 26195 h 836083"/>
                <a:gd name="T32" fmla="*/ 7650 w 836083"/>
                <a:gd name="T33" fmla="*/ 26195 h 836083"/>
                <a:gd name="T34" fmla="*/ 7650 w 836083"/>
                <a:gd name="T35" fmla="*/ 15710 h 836083"/>
                <a:gd name="T36" fmla="*/ 9098 w 836083"/>
                <a:gd name="T37" fmla="*/ 15710 h 836083"/>
                <a:gd name="T38" fmla="*/ 9098 w 836083"/>
                <a:gd name="T39" fmla="*/ 19505 h 836083"/>
                <a:gd name="T40" fmla="*/ 11025 w 836083"/>
                <a:gd name="T41" fmla="*/ 19505 h 836083"/>
                <a:gd name="T42" fmla="*/ 11912 w 836083"/>
                <a:gd name="T43" fmla="*/ 16914 h 836083"/>
                <a:gd name="T44" fmla="*/ 18674 w 836083"/>
                <a:gd name="T45" fmla="*/ 12856 h 836083"/>
                <a:gd name="T46" fmla="*/ 18674 w 836083"/>
                <a:gd name="T47" fmla="*/ 12815 h 836083"/>
                <a:gd name="T48" fmla="*/ 18976 w 836083"/>
                <a:gd name="T49" fmla="*/ 12815 h 836083"/>
                <a:gd name="T50" fmla="*/ 25570 w 836083"/>
                <a:gd name="T51" fmla="*/ 12815 h 836083"/>
                <a:gd name="T52" fmla="*/ 34253 w 836083"/>
                <a:gd name="T53" fmla="*/ 20953 h 836083"/>
                <a:gd name="T54" fmla="*/ 29735 w 836083"/>
                <a:gd name="T55" fmla="*/ 25471 h 836083"/>
                <a:gd name="T56" fmla="*/ 19111 w 836083"/>
                <a:gd name="T57" fmla="*/ 25471 h 836083"/>
                <a:gd name="T58" fmla="*/ 14592 w 836083"/>
                <a:gd name="T59" fmla="*/ 20953 h 836083"/>
                <a:gd name="T60" fmla="*/ 19111 w 836083"/>
                <a:gd name="T61" fmla="*/ 16434 h 836083"/>
                <a:gd name="T62" fmla="*/ 29735 w 836083"/>
                <a:gd name="T63" fmla="*/ 16434 h 836083"/>
                <a:gd name="T64" fmla="*/ 34253 w 836083"/>
                <a:gd name="T65" fmla="*/ 20953 h 836083"/>
                <a:gd name="T66" fmla="*/ 38362 w 836083"/>
                <a:gd name="T67" fmla="*/ 20953 h 836083"/>
                <a:gd name="T68" fmla="*/ 20952 w 836083"/>
                <a:gd name="T69" fmla="*/ 3542 h 836083"/>
                <a:gd name="T70" fmla="*/ 3542 w 836083"/>
                <a:gd name="T71" fmla="*/ 20953 h 836083"/>
                <a:gd name="T72" fmla="*/ 20952 w 836083"/>
                <a:gd name="T73" fmla="*/ 38364 h 836083"/>
                <a:gd name="T74" fmla="*/ 38362 w 836083"/>
                <a:gd name="T75" fmla="*/ 20953 h 836083"/>
                <a:gd name="T76" fmla="*/ 41904 w 836083"/>
                <a:gd name="T77" fmla="*/ 20953 h 836083"/>
                <a:gd name="T78" fmla="*/ 20952 w 836083"/>
                <a:gd name="T79" fmla="*/ 41905 h 836083"/>
                <a:gd name="T80" fmla="*/ 0 w 836083"/>
                <a:gd name="T81" fmla="*/ 20953 h 836083"/>
                <a:gd name="T82" fmla="*/ 20952 w 836083"/>
                <a:gd name="T83" fmla="*/ 0 h 836083"/>
                <a:gd name="T84" fmla="*/ 41904 w 836083"/>
                <a:gd name="T85" fmla="*/ 20953 h 8360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36083"/>
                <a:gd name="T130" fmla="*/ 0 h 836083"/>
                <a:gd name="T131" fmla="*/ 836083 w 836083"/>
                <a:gd name="T132" fmla="*/ 836083 h 8360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36083" h="836083">
                  <a:moveTo>
                    <a:pt x="510179" y="255686"/>
                  </a:moveTo>
                  <a:lnTo>
                    <a:pt x="510179" y="313441"/>
                  </a:lnTo>
                  <a:lnTo>
                    <a:pt x="378615" y="313441"/>
                  </a:lnTo>
                  <a:lnTo>
                    <a:pt x="378615" y="313600"/>
                  </a:lnTo>
                  <a:cubicBezTo>
                    <a:pt x="341141" y="313600"/>
                    <a:pt x="306539" y="333678"/>
                    <a:pt x="287942" y="366213"/>
                  </a:cubicBezTo>
                  <a:cubicBezTo>
                    <a:pt x="269345" y="398747"/>
                    <a:pt x="269605" y="438751"/>
                    <a:pt x="288622" y="471041"/>
                  </a:cubicBezTo>
                  <a:cubicBezTo>
                    <a:pt x="307641" y="503332"/>
                    <a:pt x="342500" y="522958"/>
                    <a:pt x="379971" y="522472"/>
                  </a:cubicBezTo>
                  <a:lnTo>
                    <a:pt x="379973" y="522641"/>
                  </a:lnTo>
                  <a:lnTo>
                    <a:pt x="510179" y="522641"/>
                  </a:lnTo>
                  <a:lnTo>
                    <a:pt x="510179" y="580396"/>
                  </a:lnTo>
                  <a:lnTo>
                    <a:pt x="372585" y="580396"/>
                  </a:lnTo>
                  <a:lnTo>
                    <a:pt x="372585" y="579406"/>
                  </a:lnTo>
                  <a:cubicBezTo>
                    <a:pt x="317441" y="578233"/>
                    <a:pt x="266895" y="548273"/>
                    <a:pt x="238719" y="500433"/>
                  </a:cubicBezTo>
                  <a:cubicBezTo>
                    <a:pt x="228869" y="483708"/>
                    <a:pt x="222257" y="465652"/>
                    <a:pt x="220092" y="446919"/>
                  </a:cubicBezTo>
                  <a:lnTo>
                    <a:pt x="181522" y="446919"/>
                  </a:lnTo>
                  <a:lnTo>
                    <a:pt x="181522" y="522641"/>
                  </a:lnTo>
                  <a:lnTo>
                    <a:pt x="152644" y="522641"/>
                  </a:lnTo>
                  <a:lnTo>
                    <a:pt x="152644" y="313442"/>
                  </a:lnTo>
                  <a:lnTo>
                    <a:pt x="181522" y="313442"/>
                  </a:lnTo>
                  <a:lnTo>
                    <a:pt x="181522" y="389164"/>
                  </a:lnTo>
                  <a:lnTo>
                    <a:pt x="219987" y="389164"/>
                  </a:lnTo>
                  <a:cubicBezTo>
                    <a:pt x="222128" y="371124"/>
                    <a:pt x="228386" y="353701"/>
                    <a:pt x="237661" y="337474"/>
                  </a:cubicBezTo>
                  <a:cubicBezTo>
                    <a:pt x="265566" y="288655"/>
                    <a:pt x="316652" y="257879"/>
                    <a:pt x="372585" y="256490"/>
                  </a:cubicBezTo>
                  <a:lnTo>
                    <a:pt x="372585" y="255686"/>
                  </a:lnTo>
                  <a:lnTo>
                    <a:pt x="378615" y="255686"/>
                  </a:lnTo>
                  <a:lnTo>
                    <a:pt x="510179" y="255686"/>
                  </a:lnTo>
                  <a:close/>
                  <a:moveTo>
                    <a:pt x="683440" y="418041"/>
                  </a:moveTo>
                  <a:cubicBezTo>
                    <a:pt x="683440" y="467832"/>
                    <a:pt x="643076" y="508196"/>
                    <a:pt x="593285" y="508196"/>
                  </a:cubicBezTo>
                  <a:lnTo>
                    <a:pt x="381302" y="508196"/>
                  </a:lnTo>
                  <a:cubicBezTo>
                    <a:pt x="331511" y="508196"/>
                    <a:pt x="291147" y="467832"/>
                    <a:pt x="291147" y="418041"/>
                  </a:cubicBezTo>
                  <a:cubicBezTo>
                    <a:pt x="291147" y="368250"/>
                    <a:pt x="331511" y="327886"/>
                    <a:pt x="381302" y="327886"/>
                  </a:cubicBezTo>
                  <a:lnTo>
                    <a:pt x="593285" y="327886"/>
                  </a:lnTo>
                  <a:cubicBezTo>
                    <a:pt x="643076" y="327886"/>
                    <a:pt x="683440" y="368250"/>
                    <a:pt x="683440" y="418041"/>
                  </a:cubicBezTo>
                  <a:close/>
                  <a:moveTo>
                    <a:pt x="765417" y="418042"/>
                  </a:moveTo>
                  <a:cubicBezTo>
                    <a:pt x="765417" y="226191"/>
                    <a:pt x="609892" y="70666"/>
                    <a:pt x="418042" y="70666"/>
                  </a:cubicBezTo>
                  <a:cubicBezTo>
                    <a:pt x="226191" y="70666"/>
                    <a:pt x="70666" y="226191"/>
                    <a:pt x="70666" y="418042"/>
                  </a:cubicBezTo>
                  <a:cubicBezTo>
                    <a:pt x="70666" y="609892"/>
                    <a:pt x="226191" y="765417"/>
                    <a:pt x="418042" y="765417"/>
                  </a:cubicBezTo>
                  <a:cubicBezTo>
                    <a:pt x="609892" y="765417"/>
                    <a:pt x="765417" y="609892"/>
                    <a:pt x="765417" y="418042"/>
                  </a:cubicBezTo>
                  <a:close/>
                  <a:moveTo>
                    <a:pt x="836083" y="418042"/>
                  </a:moveTo>
                  <a:cubicBezTo>
                    <a:pt x="836083" y="648920"/>
                    <a:pt x="648920" y="836083"/>
                    <a:pt x="418042" y="836083"/>
                  </a:cubicBezTo>
                  <a:cubicBezTo>
                    <a:pt x="187163" y="836083"/>
                    <a:pt x="0" y="648920"/>
                    <a:pt x="0" y="418042"/>
                  </a:cubicBezTo>
                  <a:cubicBezTo>
                    <a:pt x="0" y="187163"/>
                    <a:pt x="187163" y="0"/>
                    <a:pt x="418042" y="0"/>
                  </a:cubicBezTo>
                  <a:cubicBezTo>
                    <a:pt x="648920" y="0"/>
                    <a:pt x="836083" y="187163"/>
                    <a:pt x="836083" y="418042"/>
                  </a:cubicBez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grpSp>
        <p:nvGrpSpPr>
          <p:cNvPr id="48" name="淘宝网chenying0907出品 11"/>
          <p:cNvGrpSpPr>
            <a:grpSpLocks/>
          </p:cNvGrpSpPr>
          <p:nvPr/>
        </p:nvGrpSpPr>
        <p:grpSpPr bwMode="auto">
          <a:xfrm>
            <a:off x="4897757" y="2909440"/>
            <a:ext cx="1246331" cy="1248448"/>
            <a:chOff x="0" y="0"/>
            <a:chExt cx="661926" cy="661926"/>
          </a:xfrm>
        </p:grpSpPr>
        <p:sp>
          <p:nvSpPr>
            <p:cNvPr id="49" name="圆角淘宝网chenying0907出品 12"/>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0" name="淘宝网chenying0907出品 30"/>
            <p:cNvSpPr>
              <a:spLocks noChangeArrowheads="1"/>
            </p:cNvSpPr>
            <p:nvPr/>
          </p:nvSpPr>
          <p:spPr bwMode="auto">
            <a:xfrm>
              <a:off x="135513" y="135513"/>
              <a:ext cx="390901" cy="390901"/>
            </a:xfrm>
            <a:custGeom>
              <a:avLst/>
              <a:gdLst>
                <a:gd name="T0" fmla="*/ 13841 w 944830"/>
                <a:gd name="T1" fmla="*/ 0 h 944830"/>
                <a:gd name="T2" fmla="*/ 18947 w 944830"/>
                <a:gd name="T3" fmla="*/ 5106 h 944830"/>
                <a:gd name="T4" fmla="*/ 22160 w 944830"/>
                <a:gd name="T5" fmla="*/ 2730 h 944830"/>
                <a:gd name="T6" fmla="*/ 25586 w 944830"/>
                <a:gd name="T7" fmla="*/ 6155 h 944830"/>
                <a:gd name="T8" fmla="*/ 23210 w 944830"/>
                <a:gd name="T9" fmla="*/ 9369 h 944830"/>
                <a:gd name="T10" fmla="*/ 27682 w 944830"/>
                <a:gd name="T11" fmla="*/ 13841 h 944830"/>
                <a:gd name="T12" fmla="*/ 23075 w 944830"/>
                <a:gd name="T13" fmla="*/ 18448 h 944830"/>
                <a:gd name="T14" fmla="*/ 20203 w 944830"/>
                <a:gd name="T15" fmla="*/ 16777 h 944830"/>
                <a:gd name="T16" fmla="*/ 16777 w 944830"/>
                <a:gd name="T17" fmla="*/ 20203 h 944830"/>
                <a:gd name="T18" fmla="*/ 18448 w 944830"/>
                <a:gd name="T19" fmla="*/ 23075 h 944830"/>
                <a:gd name="T20" fmla="*/ 13841 w 944830"/>
                <a:gd name="T21" fmla="*/ 27682 h 944830"/>
                <a:gd name="T22" fmla="*/ 9234 w 944830"/>
                <a:gd name="T23" fmla="*/ 23075 h 944830"/>
                <a:gd name="T24" fmla="*/ 10905 w 944830"/>
                <a:gd name="T25" fmla="*/ 20203 h 944830"/>
                <a:gd name="T26" fmla="*/ 7480 w 944830"/>
                <a:gd name="T27" fmla="*/ 16777 h 944830"/>
                <a:gd name="T28" fmla="*/ 4607 w 944830"/>
                <a:gd name="T29" fmla="*/ 18448 h 944830"/>
                <a:gd name="T30" fmla="*/ 0 w 944830"/>
                <a:gd name="T31" fmla="*/ 13841 h 944830"/>
                <a:gd name="T32" fmla="*/ 4472 w 944830"/>
                <a:gd name="T33" fmla="*/ 9369 h 944830"/>
                <a:gd name="T34" fmla="*/ 2096 w 944830"/>
                <a:gd name="T35" fmla="*/ 6155 h 944830"/>
                <a:gd name="T36" fmla="*/ 5522 w 944830"/>
                <a:gd name="T37" fmla="*/ 2730 h 944830"/>
                <a:gd name="T38" fmla="*/ 8736 w 944830"/>
                <a:gd name="T39" fmla="*/ 5106 h 944830"/>
                <a:gd name="T40" fmla="*/ 13841 w 944830"/>
                <a:gd name="T41" fmla="*/ 0 h 9448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4830"/>
                <a:gd name="T64" fmla="*/ 0 h 944830"/>
                <a:gd name="T65" fmla="*/ 944830 w 944830"/>
                <a:gd name="T66" fmla="*/ 944830 h 9448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4830" h="944830">
                  <a:moveTo>
                    <a:pt x="472415" y="0"/>
                  </a:moveTo>
                  <a:lnTo>
                    <a:pt x="646674" y="174258"/>
                  </a:lnTo>
                  <a:cubicBezTo>
                    <a:pt x="660469" y="126985"/>
                    <a:pt x="704464" y="93179"/>
                    <a:pt x="756355" y="93179"/>
                  </a:cubicBezTo>
                  <a:cubicBezTo>
                    <a:pt x="820926" y="93179"/>
                    <a:pt x="873272" y="145525"/>
                    <a:pt x="873272" y="210096"/>
                  </a:cubicBezTo>
                  <a:cubicBezTo>
                    <a:pt x="873272" y="261987"/>
                    <a:pt x="839466" y="305983"/>
                    <a:pt x="792193" y="319778"/>
                  </a:cubicBezTo>
                  <a:lnTo>
                    <a:pt x="944830" y="472415"/>
                  </a:lnTo>
                  <a:lnTo>
                    <a:pt x="787583" y="629662"/>
                  </a:lnTo>
                  <a:cubicBezTo>
                    <a:pt x="768788" y="595026"/>
                    <a:pt x="731782" y="572630"/>
                    <a:pt x="689546" y="572630"/>
                  </a:cubicBezTo>
                  <a:cubicBezTo>
                    <a:pt x="624975" y="572630"/>
                    <a:pt x="572629" y="624976"/>
                    <a:pt x="572629" y="689547"/>
                  </a:cubicBezTo>
                  <a:cubicBezTo>
                    <a:pt x="572629" y="731783"/>
                    <a:pt x="595025" y="768788"/>
                    <a:pt x="629662" y="787584"/>
                  </a:cubicBezTo>
                  <a:lnTo>
                    <a:pt x="472415" y="944830"/>
                  </a:lnTo>
                  <a:lnTo>
                    <a:pt x="315169" y="787584"/>
                  </a:lnTo>
                  <a:cubicBezTo>
                    <a:pt x="349805" y="768788"/>
                    <a:pt x="372201" y="731783"/>
                    <a:pt x="372201" y="689547"/>
                  </a:cubicBezTo>
                  <a:cubicBezTo>
                    <a:pt x="372201" y="624976"/>
                    <a:pt x="319855" y="572630"/>
                    <a:pt x="255284" y="572630"/>
                  </a:cubicBezTo>
                  <a:cubicBezTo>
                    <a:pt x="213048" y="572630"/>
                    <a:pt x="176043" y="595026"/>
                    <a:pt x="157247" y="629662"/>
                  </a:cubicBezTo>
                  <a:lnTo>
                    <a:pt x="0" y="472415"/>
                  </a:lnTo>
                  <a:lnTo>
                    <a:pt x="152637" y="319778"/>
                  </a:lnTo>
                  <a:cubicBezTo>
                    <a:pt x="105363" y="305983"/>
                    <a:pt x="71557" y="261987"/>
                    <a:pt x="71557" y="210096"/>
                  </a:cubicBezTo>
                  <a:cubicBezTo>
                    <a:pt x="71557" y="145525"/>
                    <a:pt x="123903" y="93179"/>
                    <a:pt x="188474" y="93179"/>
                  </a:cubicBezTo>
                  <a:cubicBezTo>
                    <a:pt x="240365" y="93179"/>
                    <a:pt x="284362" y="126985"/>
                    <a:pt x="298156" y="174259"/>
                  </a:cubicBezTo>
                  <a:lnTo>
                    <a:pt x="472415" y="0"/>
                  </a:ln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sp>
        <p:nvSpPr>
          <p:cNvPr id="51" name="TextBox 14"/>
          <p:cNvSpPr>
            <a:spLocks noChangeArrowheads="1"/>
          </p:cNvSpPr>
          <p:nvPr/>
        </p:nvSpPr>
        <p:spPr bwMode="auto">
          <a:xfrm>
            <a:off x="6876227" y="2016481"/>
            <a:ext cx="3901929" cy="90312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589" tIns="40794" rIns="81589" bIns="40794"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ts val="1600"/>
              </a:lnSpc>
            </a:pPr>
            <a:r>
              <a:rPr lang="zh-CN" altLang="en-US" dirty="0">
                <a:solidFill>
                  <a:schemeClr val="tx1">
                    <a:lumMod val="95000"/>
                    <a:lumOff val="5000"/>
                  </a:schemeClr>
                </a:solidFill>
                <a:latin typeface="+mn-ea"/>
                <a:ea typeface="+mn-ea"/>
                <a:sym typeface="微软雅黑" panose="020B0503020204020204" pitchFamily="34" charset="-122"/>
              </a:rPr>
              <a:t>暂停功能：</a:t>
            </a:r>
            <a:br>
              <a:rPr lang="zh-CN" altLang="en-US" sz="1100" dirty="0">
                <a:solidFill>
                  <a:schemeClr val="tx1">
                    <a:lumMod val="95000"/>
                    <a:lumOff val="5000"/>
                  </a:schemeClr>
                </a:solidFill>
                <a:latin typeface="+mn-ea"/>
                <a:ea typeface="+mn-ea"/>
                <a:sym typeface="微软雅黑" panose="020B0503020204020204" pitchFamily="34" charset="-122"/>
              </a:rPr>
            </a:br>
            <a:r>
              <a:rPr lang="zh-CN" altLang="en-US" sz="1400" dirty="0">
                <a:solidFill>
                  <a:schemeClr val="tx1">
                    <a:lumMod val="95000"/>
                    <a:lumOff val="5000"/>
                  </a:schemeClr>
                </a:solidFill>
                <a:latin typeface="+mn-ea"/>
                <a:ea typeface="+mn-ea"/>
                <a:sym typeface="微软雅黑" panose="020B0503020204020204" pitchFamily="34" charset="-122"/>
              </a:rPr>
              <a:t>玩家在游戏界面点击暂停按钮时，游戏计时停止，并出现暂停标记遮挡宝石矩阵，解除暂停时游戏恢复到原来状态。</a:t>
            </a:r>
            <a:endParaRPr lang="en-US" altLang="zh-CN" sz="1400" dirty="0">
              <a:solidFill>
                <a:schemeClr val="tx1">
                  <a:lumMod val="95000"/>
                  <a:lumOff val="5000"/>
                </a:schemeClr>
              </a:solidFill>
              <a:latin typeface="+mn-ea"/>
              <a:ea typeface="+mn-ea"/>
            </a:endParaRPr>
          </a:p>
        </p:txBody>
      </p:sp>
      <p:sp>
        <p:nvSpPr>
          <p:cNvPr id="52" name="Rectangle 42"/>
          <p:cNvSpPr>
            <a:spLocks noChangeArrowheads="1"/>
          </p:cNvSpPr>
          <p:nvPr/>
        </p:nvSpPr>
        <p:spPr bwMode="auto">
          <a:xfrm>
            <a:off x="6584217" y="2075728"/>
            <a:ext cx="253922" cy="253922"/>
          </a:xfrm>
          <a:prstGeom prst="rect">
            <a:avLst/>
          </a:prstGeom>
          <a:solidFill>
            <a:schemeClr val="tx1">
              <a:lumMod val="65000"/>
              <a:lumOff val="35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3" name="TextBox 16"/>
          <p:cNvSpPr>
            <a:spLocks noChangeArrowheads="1"/>
          </p:cNvSpPr>
          <p:nvPr/>
        </p:nvSpPr>
        <p:spPr bwMode="auto">
          <a:xfrm>
            <a:off x="6876226" y="2931927"/>
            <a:ext cx="3901929" cy="12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99" dirty="0">
                <a:solidFill>
                  <a:schemeClr val="tx1">
                    <a:lumMod val="95000"/>
                    <a:lumOff val="5000"/>
                  </a:schemeClr>
                </a:solidFill>
                <a:latin typeface="+mn-ea"/>
                <a:ea typeface="+mn-ea"/>
                <a:sym typeface="微软雅黑" panose="020B0503020204020204" pitchFamily="34" charset="-122"/>
              </a:rPr>
              <a:t>提示功能：</a:t>
            </a:r>
            <a:endParaRPr lang="en-US" altLang="zh-CN" sz="1599" dirty="0">
              <a:solidFill>
                <a:schemeClr val="tx1">
                  <a:lumMod val="95000"/>
                  <a:lumOff val="5000"/>
                </a:schemeClr>
              </a:solidFill>
              <a:latin typeface="+mn-ea"/>
              <a:ea typeface="+mn-ea"/>
              <a:sym typeface="微软雅黑" panose="020B0503020204020204" pitchFamily="34" charset="-122"/>
            </a:endParaRPr>
          </a:p>
          <a:p>
            <a:pPr eaLnBrk="1" hangingPunct="1"/>
            <a:r>
              <a:rPr lang="zh-CN" altLang="en-US" sz="1400" dirty="0">
                <a:solidFill>
                  <a:schemeClr val="tx1">
                    <a:lumMod val="95000"/>
                    <a:lumOff val="5000"/>
                  </a:schemeClr>
                </a:solidFill>
                <a:latin typeface="+mn-ea"/>
                <a:ea typeface="+mn-ea"/>
                <a:sym typeface="微软雅黑" panose="020B0503020204020204" pitchFamily="34" charset="-122"/>
              </a:rPr>
              <a:t>玩家点击提示按钮时检索当前布局信息，如果有可以交换的宝石就记录下来，选择一对宝石绘制提示框，提醒玩家可以交换成功的两个宝石的位置。</a:t>
            </a:r>
            <a:endParaRPr lang="en-US" altLang="zh-CN" sz="1400" dirty="0">
              <a:solidFill>
                <a:schemeClr val="tx1">
                  <a:lumMod val="95000"/>
                  <a:lumOff val="5000"/>
                </a:schemeClr>
              </a:solidFill>
              <a:latin typeface="+mn-ea"/>
              <a:ea typeface="+mn-ea"/>
              <a:sym typeface="微软雅黑" panose="020B0503020204020204" pitchFamily="34" charset="-122"/>
            </a:endParaRPr>
          </a:p>
        </p:txBody>
      </p:sp>
      <p:sp>
        <p:nvSpPr>
          <p:cNvPr id="54" name="Rectangle 42"/>
          <p:cNvSpPr>
            <a:spLocks noChangeArrowheads="1"/>
          </p:cNvSpPr>
          <p:nvPr/>
        </p:nvSpPr>
        <p:spPr bwMode="auto">
          <a:xfrm flipV="1">
            <a:off x="6584217" y="3037010"/>
            <a:ext cx="253922" cy="256038"/>
          </a:xfrm>
          <a:prstGeom prst="rect">
            <a:avLst/>
          </a:prstGeom>
          <a:solidFill>
            <a:schemeClr val="accent1">
              <a:lumMod val="60000"/>
              <a:lumOff val="40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5" name="TextBox 18"/>
          <p:cNvSpPr>
            <a:spLocks noChangeArrowheads="1"/>
          </p:cNvSpPr>
          <p:nvPr/>
        </p:nvSpPr>
        <p:spPr bwMode="auto">
          <a:xfrm>
            <a:off x="6876227" y="4500681"/>
            <a:ext cx="3901929" cy="161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2000"/>
              </a:lnSpc>
            </a:pPr>
            <a:r>
              <a:rPr lang="zh-CN" altLang="en-US" sz="1600" dirty="0">
                <a:solidFill>
                  <a:schemeClr val="tx1">
                    <a:lumMod val="95000"/>
                    <a:lumOff val="5000"/>
                  </a:schemeClr>
                </a:solidFill>
                <a:latin typeface="+mn-ea"/>
                <a:ea typeface="+mn-ea"/>
                <a:sym typeface="微软雅黑" panose="020B0503020204020204" pitchFamily="34" charset="-122"/>
              </a:rPr>
              <a:t>排行榜功能：</a:t>
            </a:r>
            <a:br>
              <a:rPr lang="zh-CN" altLang="en-US" sz="1066" dirty="0">
                <a:solidFill>
                  <a:schemeClr val="tx1">
                    <a:lumMod val="95000"/>
                    <a:lumOff val="5000"/>
                  </a:schemeClr>
                </a:solidFill>
                <a:latin typeface="+mn-ea"/>
                <a:ea typeface="+mn-ea"/>
                <a:sym typeface="微软雅黑" panose="020B0503020204020204" pitchFamily="34" charset="-122"/>
              </a:rPr>
            </a:br>
            <a:r>
              <a:rPr lang="zh-CN" altLang="en-US" sz="1400" dirty="0">
                <a:solidFill>
                  <a:schemeClr val="tx1">
                    <a:lumMod val="95000"/>
                    <a:lumOff val="5000"/>
                  </a:schemeClr>
                </a:solidFill>
                <a:latin typeface="+mn-ea"/>
                <a:ea typeface="+mn-ea"/>
                <a:sym typeface="微软雅黑" panose="020B0503020204020204" pitchFamily="34" charset="-122"/>
              </a:rPr>
              <a:t>每次结束游戏时将当前用户及其最高分记录在</a:t>
            </a:r>
            <a:r>
              <a:rPr lang="en-US" altLang="zh-CN" sz="1400" dirty="0">
                <a:solidFill>
                  <a:schemeClr val="tx1">
                    <a:lumMod val="95000"/>
                    <a:lumOff val="5000"/>
                  </a:schemeClr>
                </a:solidFill>
                <a:latin typeface="+mn-ea"/>
                <a:ea typeface="+mn-ea"/>
                <a:sym typeface="微软雅黑" panose="020B0503020204020204" pitchFamily="34" charset="-122"/>
              </a:rPr>
              <a:t>SQL</a:t>
            </a:r>
            <a:r>
              <a:rPr lang="zh-CN" altLang="en-US" sz="1400" dirty="0">
                <a:solidFill>
                  <a:schemeClr val="tx1">
                    <a:lumMod val="95000"/>
                    <a:lumOff val="5000"/>
                  </a:schemeClr>
                </a:solidFill>
                <a:latin typeface="+mn-ea"/>
                <a:ea typeface="+mn-ea"/>
                <a:sym typeface="微软雅黑" panose="020B0503020204020204" pitchFamily="34" charset="-122"/>
              </a:rPr>
              <a:t>数据库中，点击主菜单上的排行榜按钮，可看到递减排序的分数最高的前</a:t>
            </a:r>
            <a:r>
              <a:rPr lang="en-US" altLang="zh-CN" sz="1400" dirty="0">
                <a:solidFill>
                  <a:schemeClr val="tx1">
                    <a:lumMod val="95000"/>
                    <a:lumOff val="5000"/>
                  </a:schemeClr>
                </a:solidFill>
                <a:latin typeface="+mn-ea"/>
                <a:ea typeface="+mn-ea"/>
                <a:sym typeface="微软雅黑" panose="020B0503020204020204" pitchFamily="34" charset="-122"/>
              </a:rPr>
              <a:t>10</a:t>
            </a:r>
            <a:r>
              <a:rPr lang="zh-CN" altLang="en-US" sz="1400" dirty="0">
                <a:solidFill>
                  <a:schemeClr val="tx1">
                    <a:lumMod val="95000"/>
                    <a:lumOff val="5000"/>
                  </a:schemeClr>
                </a:solidFill>
                <a:latin typeface="+mn-ea"/>
                <a:ea typeface="+mn-ea"/>
                <a:sym typeface="微软雅黑" panose="020B0503020204020204" pitchFamily="34" charset="-122"/>
              </a:rPr>
              <a:t>名玩家，分数每关单独计算，排序时，最高解锁关卡优先级高于最高解锁关卡最高分数。</a:t>
            </a:r>
            <a:endParaRPr lang="en-US" altLang="zh-CN" sz="1100" dirty="0">
              <a:solidFill>
                <a:schemeClr val="tx1">
                  <a:lumMod val="95000"/>
                  <a:lumOff val="5000"/>
                </a:schemeClr>
              </a:solidFill>
              <a:latin typeface="+mn-ea"/>
              <a:ea typeface="+mn-ea"/>
              <a:sym typeface="微软雅黑" panose="020B0503020204020204" pitchFamily="34" charset="-122"/>
            </a:endParaRPr>
          </a:p>
        </p:txBody>
      </p:sp>
      <p:sp>
        <p:nvSpPr>
          <p:cNvPr id="56" name="Rectangle 42"/>
          <p:cNvSpPr>
            <a:spLocks noChangeArrowheads="1"/>
          </p:cNvSpPr>
          <p:nvPr/>
        </p:nvSpPr>
        <p:spPr bwMode="auto">
          <a:xfrm>
            <a:off x="6584217" y="4559929"/>
            <a:ext cx="253922" cy="256038"/>
          </a:xfrm>
          <a:prstGeom prst="rect">
            <a:avLst/>
          </a:prstGeom>
          <a:solidFill>
            <a:schemeClr val="tx1">
              <a:lumMod val="75000"/>
              <a:lumOff val="25000"/>
            </a:schemeClr>
          </a:solidFill>
          <a:ln>
            <a:noFill/>
          </a:ln>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grpSp>
        <p:nvGrpSpPr>
          <p:cNvPr id="57" name="淘宝网chenying0907出品 20"/>
          <p:cNvGrpSpPr>
            <a:grpSpLocks/>
          </p:cNvGrpSpPr>
          <p:nvPr/>
        </p:nvGrpSpPr>
        <p:grpSpPr bwMode="auto">
          <a:xfrm>
            <a:off x="4131760" y="3808746"/>
            <a:ext cx="882377" cy="882377"/>
            <a:chOff x="0" y="0"/>
            <a:chExt cx="661926" cy="661926"/>
          </a:xfrm>
        </p:grpSpPr>
        <p:sp>
          <p:nvSpPr>
            <p:cNvPr id="58" name="圆角淘宝网chenying0907出品 21"/>
            <p:cNvSpPr>
              <a:spLocks noChangeArrowheads="1"/>
            </p:cNvSpPr>
            <p:nvPr/>
          </p:nvSpPr>
          <p:spPr bwMode="auto">
            <a:xfrm rot="2700000">
              <a:off x="0" y="0"/>
              <a:ext cx="661926" cy="661926"/>
            </a:xfrm>
            <a:prstGeom prst="roundRect">
              <a:avLst>
                <a:gd name="adj" fmla="val 16667"/>
              </a:avLst>
            </a:prstGeom>
            <a:solidFill>
              <a:schemeClr val="accent1">
                <a:lumMod val="60000"/>
                <a:lumOff val="40000"/>
              </a:schemeClr>
            </a:solidFill>
            <a:ln>
              <a:noFill/>
            </a:ln>
            <a:extLst>
              <a:ext uri="{91240B29-F687-4F45-9708-019B960494DF}">
                <a14:hiddenLine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9" name="圆角淘宝网chenying0907出品 68"/>
            <p:cNvSpPr>
              <a:spLocks noChangeArrowheads="1"/>
            </p:cNvSpPr>
            <p:nvPr/>
          </p:nvSpPr>
          <p:spPr bwMode="auto">
            <a:xfrm>
              <a:off x="140258" y="208096"/>
              <a:ext cx="381410" cy="245735"/>
            </a:xfrm>
            <a:custGeom>
              <a:avLst/>
              <a:gdLst>
                <a:gd name="T0" fmla="*/ 8699 w 978088"/>
                <a:gd name="T1" fmla="*/ 0 h 630163"/>
                <a:gd name="T2" fmla="*/ 14093 w 978088"/>
                <a:gd name="T3" fmla="*/ 3320 h 630163"/>
                <a:gd name="T4" fmla="*/ 16417 w 978088"/>
                <a:gd name="T5" fmla="*/ 2393 h 630163"/>
                <a:gd name="T6" fmla="*/ 19897 w 978088"/>
                <a:gd name="T7" fmla="*/ 5873 h 630163"/>
                <a:gd name="T8" fmla="*/ 19835 w 978088"/>
                <a:gd name="T9" fmla="*/ 6176 h 630163"/>
                <a:gd name="T10" fmla="*/ 22617 w 978088"/>
                <a:gd name="T11" fmla="*/ 10222 h 630163"/>
                <a:gd name="T12" fmla="*/ 18267 w 978088"/>
                <a:gd name="T13" fmla="*/ 14572 h 630163"/>
                <a:gd name="T14" fmla="*/ 4349 w 978088"/>
                <a:gd name="T15" fmla="*/ 14572 h 630163"/>
                <a:gd name="T16" fmla="*/ 0 w 978088"/>
                <a:gd name="T17" fmla="*/ 10222 h 630163"/>
                <a:gd name="T18" fmla="*/ 2624 w 978088"/>
                <a:gd name="T19" fmla="*/ 6236 h 630163"/>
                <a:gd name="T20" fmla="*/ 2610 w 978088"/>
                <a:gd name="T21" fmla="*/ 6089 h 630163"/>
                <a:gd name="T22" fmla="*/ 8699 w 978088"/>
                <a:gd name="T23" fmla="*/ 0 h 6301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8088"/>
                <a:gd name="T37" fmla="*/ 0 h 630163"/>
                <a:gd name="T38" fmla="*/ 978088 w 978088"/>
                <a:gd name="T39" fmla="*/ 630163 h 6301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8088" h="630163">
                  <a:moveTo>
                    <a:pt x="376188" y="0"/>
                  </a:moveTo>
                  <a:cubicBezTo>
                    <a:pt x="478336" y="0"/>
                    <a:pt x="566899" y="58161"/>
                    <a:pt x="609473" y="143596"/>
                  </a:cubicBezTo>
                  <a:cubicBezTo>
                    <a:pt x="635404" y="118352"/>
                    <a:pt x="670955" y="103500"/>
                    <a:pt x="709975" y="103500"/>
                  </a:cubicBezTo>
                  <a:cubicBezTo>
                    <a:pt x="793080" y="103500"/>
                    <a:pt x="860450" y="170870"/>
                    <a:pt x="860450" y="253975"/>
                  </a:cubicBezTo>
                  <a:lnTo>
                    <a:pt x="857805" y="267079"/>
                  </a:lnTo>
                  <a:cubicBezTo>
                    <a:pt x="928258" y="293890"/>
                    <a:pt x="978088" y="362161"/>
                    <a:pt x="978088" y="442069"/>
                  </a:cubicBezTo>
                  <a:cubicBezTo>
                    <a:pt x="978088" y="545950"/>
                    <a:pt x="893875" y="630163"/>
                    <a:pt x="789994" y="630163"/>
                  </a:cubicBezTo>
                  <a:lnTo>
                    <a:pt x="188094" y="630163"/>
                  </a:lnTo>
                  <a:cubicBezTo>
                    <a:pt x="84213" y="630163"/>
                    <a:pt x="0" y="545950"/>
                    <a:pt x="0" y="442069"/>
                  </a:cubicBezTo>
                  <a:cubicBezTo>
                    <a:pt x="0" y="364739"/>
                    <a:pt x="46666" y="298309"/>
                    <a:pt x="113497" y="269689"/>
                  </a:cubicBezTo>
                  <a:cubicBezTo>
                    <a:pt x="112881" y="267585"/>
                    <a:pt x="112856" y="265461"/>
                    <a:pt x="112856" y="263332"/>
                  </a:cubicBezTo>
                  <a:cubicBezTo>
                    <a:pt x="112856" y="117898"/>
                    <a:pt x="230754" y="0"/>
                    <a:pt x="376188" y="0"/>
                  </a:cubicBezTo>
                  <a:close/>
                </a:path>
              </a:pathLst>
            </a:custGeom>
            <a:solidFill>
              <a:schemeClr val="bg1"/>
            </a:solidFill>
            <a:ln>
              <a:noFill/>
            </a:ln>
            <a:extLst>
              <a:ext uri="{91240B29-F687-4F45-9708-019B960494DF}">
                <a14:hiddenLine xmlns:a14="http://schemas.microsoft.com/office/drawing/2010/main" w="25400" cap="flat" cmpd="sng">
                  <a:solidFill>
                    <a:srgbClr val="BA990F"/>
                  </a:solidFill>
                  <a:bevel/>
                  <a:headEnd/>
                  <a:tailEnd/>
                </a14:hiddenLine>
              </a:ext>
            </a:extLst>
          </p:spPr>
          <p:txBody>
            <a:bodyPr anchor="ctr"/>
            <a:lstStyle/>
            <a:p>
              <a:endParaRPr lang="zh-CN" altLang="en-US" sz="2399">
                <a:solidFill>
                  <a:schemeClr val="tx1">
                    <a:lumMod val="95000"/>
                    <a:lumOff val="5000"/>
                  </a:schemeClr>
                </a:solidFill>
              </a:endParaRPr>
            </a:p>
          </p:txBody>
        </p:sp>
      </p:grpSp>
      <p:sp>
        <p:nvSpPr>
          <p:cNvPr id="30" name="TextBox 10">
            <a:extLst>
              <a:ext uri="{FF2B5EF4-FFF2-40B4-BE49-F238E27FC236}">
                <a16:creationId xmlns:a16="http://schemas.microsoft.com/office/drawing/2014/main" id="{95542CA0-F93C-4B2C-AD26-767535365D6E}"/>
              </a:ext>
            </a:extLst>
          </p:cNvPr>
          <p:cNvSpPr txBox="1"/>
          <p:nvPr/>
        </p:nvSpPr>
        <p:spPr>
          <a:xfrm>
            <a:off x="879322" y="2338267"/>
            <a:ext cx="430887" cy="2730957"/>
          </a:xfrm>
          <a:prstGeom prst="rect">
            <a:avLst/>
          </a:prstGeom>
          <a:noFill/>
        </p:spPr>
        <p:txBody>
          <a:bodyPr vert="eaVert" wrap="square" rtlCol="0">
            <a:spAutoFit/>
          </a:bodyPr>
          <a:lstStyle/>
          <a:p>
            <a:pPr lvl="0" algn="dist"/>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关键功能简介</a:t>
            </a:r>
          </a:p>
        </p:txBody>
      </p:sp>
      <p:sp>
        <p:nvSpPr>
          <p:cNvPr id="31" name="Rectangle 2">
            <a:extLst>
              <a:ext uri="{FF2B5EF4-FFF2-40B4-BE49-F238E27FC236}">
                <a16:creationId xmlns:a16="http://schemas.microsoft.com/office/drawing/2014/main" id="{DD91F7FA-ACAD-44C2-9477-0581A94B3349}"/>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03</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32" name="组合 31">
            <a:extLst>
              <a:ext uri="{FF2B5EF4-FFF2-40B4-BE49-F238E27FC236}">
                <a16:creationId xmlns:a16="http://schemas.microsoft.com/office/drawing/2014/main" id="{71942E92-91D3-4291-A75C-7A211A3265C5}"/>
              </a:ext>
            </a:extLst>
          </p:cNvPr>
          <p:cNvGrpSpPr/>
          <p:nvPr/>
        </p:nvGrpSpPr>
        <p:grpSpPr>
          <a:xfrm>
            <a:off x="1032499" y="411957"/>
            <a:ext cx="112145" cy="1208392"/>
            <a:chOff x="1032499" y="411957"/>
            <a:chExt cx="112145" cy="1208392"/>
          </a:xfrm>
        </p:grpSpPr>
        <p:cxnSp>
          <p:nvCxnSpPr>
            <p:cNvPr id="33" name="直接连接符 32">
              <a:extLst>
                <a:ext uri="{FF2B5EF4-FFF2-40B4-BE49-F238E27FC236}">
                  <a16:creationId xmlns:a16="http://schemas.microsoft.com/office/drawing/2014/main" id="{2C6B1EBF-E731-4C30-8245-D198603A53C5}"/>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B1FE84C6-92E2-44A5-9396-D1E5F3E94BD2}"/>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64996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0-#ppt_w/2"/>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ppt_x</p:attrName>
                                        </p:attrNameLst>
                                      </p:cBhvr>
                                      <p:tavLst>
                                        <p:tav tm="0">
                                          <p:val>
                                            <p:strVal val="#ppt_x"/>
                                          </p:val>
                                        </p:tav>
                                        <p:tav tm="100000">
                                          <p:val>
                                            <p:strVal val="#ppt_x"/>
                                          </p:val>
                                        </p:tav>
                                      </p:tavLst>
                                    </p:anim>
                                    <p:anim calcmode="lin" valueType="num">
                                      <p:cBhvr>
                                        <p:cTn id="12" dur="500" fill="hold"/>
                                        <p:tgtEl>
                                          <p:spTgt spid="45"/>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ppt_x</p:attrName>
                                        </p:attrNameLst>
                                      </p:cBhvr>
                                      <p:tavLst>
                                        <p:tav tm="0">
                                          <p:val>
                                            <p:strVal val="1+#ppt_w/2"/>
                                          </p:val>
                                        </p:tav>
                                        <p:tav tm="100000">
                                          <p:val>
                                            <p:strVal val="#ppt_x"/>
                                          </p:val>
                                        </p:tav>
                                      </p:tavLst>
                                    </p:anim>
                                    <p:anim calcmode="lin" valueType="num">
                                      <p:cBhvr>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ppt_x</p:attrName>
                                        </p:attrNameLst>
                                      </p:cBhvr>
                                      <p:tavLst>
                                        <p:tav tm="0">
                                          <p:val>
                                            <p:strVal val="#ppt_x"/>
                                          </p:val>
                                        </p:tav>
                                        <p:tav tm="100000">
                                          <p:val>
                                            <p:strVal val="#ppt_x"/>
                                          </p:val>
                                        </p:tav>
                                      </p:tavLst>
                                    </p:anim>
                                    <p:anim calcmode="lin" valueType="num">
                                      <p:cBhvr>
                                        <p:cTn id="20" dur="500" fill="hold"/>
                                        <p:tgtEl>
                                          <p:spTgt spid="5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p:cBhvr>
                                        <p:cTn id="26" dur="500"/>
                                        <p:tgtEl>
                                          <p:spTgt spid="52"/>
                                        </p:tgtEl>
                                      </p:cBhvr>
                                    </p:animEffect>
                                  </p:childTnLst>
                                </p:cTn>
                              </p:par>
                            </p:childTnLst>
                          </p:cTn>
                        </p:par>
                        <p:par>
                          <p:cTn id="27" fill="hold">
                            <p:stCondLst>
                              <p:cond delay="1000"/>
                            </p:stCondLst>
                            <p:childTnLst>
                              <p:par>
                                <p:cTn id="28" presetID="2" presetClass="entr" presetSubtype="2"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ppt_x</p:attrName>
                                        </p:attrNameLst>
                                      </p:cBhvr>
                                      <p:tavLst>
                                        <p:tav tm="0">
                                          <p:val>
                                            <p:strVal val="1+#ppt_w/2"/>
                                          </p:val>
                                        </p:tav>
                                        <p:tav tm="100000">
                                          <p:val>
                                            <p:strVal val="#ppt_x"/>
                                          </p:val>
                                        </p:tav>
                                      </p:tavLst>
                                    </p:anim>
                                    <p:anim calcmode="lin" valueType="num">
                                      <p:cBhvr>
                                        <p:cTn id="31" dur="500" fill="hold"/>
                                        <p:tgtEl>
                                          <p:spTgt spid="51"/>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p:cBhvr>
                                        <p:cTn id="36" dur="500"/>
                                        <p:tgtEl>
                                          <p:spTgt spid="54"/>
                                        </p:tgtEl>
                                      </p:cBhvr>
                                    </p:animEffect>
                                  </p:childTnLst>
                                </p:cTn>
                              </p:par>
                            </p:childTnLst>
                          </p:cTn>
                        </p:par>
                        <p:par>
                          <p:cTn id="37" fill="hold">
                            <p:stCondLst>
                              <p:cond delay="1500"/>
                            </p:stCondLst>
                            <p:childTnLst>
                              <p:par>
                                <p:cTn id="38" presetID="2" presetClass="entr" presetSubtype="2"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ppt_x</p:attrName>
                                        </p:attrNameLst>
                                      </p:cBhvr>
                                      <p:tavLst>
                                        <p:tav tm="0">
                                          <p:val>
                                            <p:strVal val="1+#ppt_w/2"/>
                                          </p:val>
                                        </p:tav>
                                        <p:tav tm="100000">
                                          <p:val>
                                            <p:strVal val="#ppt_x"/>
                                          </p:val>
                                        </p:tav>
                                      </p:tavLst>
                                    </p:anim>
                                    <p:anim calcmode="lin" valueType="num">
                                      <p:cBhvr>
                                        <p:cTn id="41" dur="500" fill="hold"/>
                                        <p:tgtEl>
                                          <p:spTgt spid="53"/>
                                        </p:tgtEl>
                                        <p:attrNameLst>
                                          <p:attrName>ppt_y</p:attrName>
                                        </p:attrNameLst>
                                      </p:cBhvr>
                                      <p:tavLst>
                                        <p:tav tm="0">
                                          <p:val>
                                            <p:strVal val="#ppt_y"/>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Effect>
                                      <p:cBhvr>
                                        <p:cTn id="46" dur="500"/>
                                        <p:tgtEl>
                                          <p:spTgt spid="56"/>
                                        </p:tgtEl>
                                      </p:cBhvr>
                                    </p:animEffect>
                                  </p:childTnLst>
                                </p:cTn>
                              </p:par>
                            </p:childTnLst>
                          </p:cTn>
                        </p:par>
                        <p:par>
                          <p:cTn id="47" fill="hold">
                            <p:stCondLst>
                              <p:cond delay="2000"/>
                            </p:stCondLst>
                            <p:childTnLst>
                              <p:par>
                                <p:cTn id="48" presetID="2" presetClass="entr" presetSubtype="2"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p:cTn id="50" dur="500" fill="hold"/>
                                        <p:tgtEl>
                                          <p:spTgt spid="55"/>
                                        </p:tgtEl>
                                        <p:attrNameLst>
                                          <p:attrName>ppt_x</p:attrName>
                                        </p:attrNameLst>
                                      </p:cBhvr>
                                      <p:tavLst>
                                        <p:tav tm="0">
                                          <p:val>
                                            <p:strVal val="1+#ppt_w/2"/>
                                          </p:val>
                                        </p:tav>
                                        <p:tav tm="100000">
                                          <p:val>
                                            <p:strVal val="#ppt_x"/>
                                          </p:val>
                                        </p:tav>
                                      </p:tavLst>
                                    </p:anim>
                                    <p:anim calcmode="lin" valueType="num">
                                      <p:cBhvr>
                                        <p:cTn id="51" dur="500" fill="hold"/>
                                        <p:tgtEl>
                                          <p:spTgt spid="55"/>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53" presetClass="entr" presetSubtype="16"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par>
                          <p:cTn id="58" fill="hold">
                            <p:stCondLst>
                              <p:cond delay="3000"/>
                            </p:stCondLst>
                            <p:childTnLst>
                              <p:par>
                                <p:cTn id="59" presetID="42"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utoUpdateAnimBg="0"/>
      <p:bldP spid="52" grpId="0" bldLvl="0" animBg="1" autoUpdateAnimBg="0"/>
      <p:bldP spid="53" grpId="0" bldLvl="0" autoUpdateAnimBg="0"/>
      <p:bldP spid="54" grpId="0" bldLvl="0" animBg="1" autoUpdateAnimBg="0"/>
      <p:bldP spid="55" grpId="0" bldLvl="0" autoUpdateAnimBg="0"/>
      <p:bldP spid="56" grpId="0" bldLvl="0" animBg="1" autoUpdateAnimBg="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4BA1CF-5B5A-40D9-B309-3D98401F92F0}"/>
              </a:ext>
            </a:extLst>
          </p:cNvPr>
          <p:cNvSpPr txBox="1"/>
          <p:nvPr/>
        </p:nvSpPr>
        <p:spPr>
          <a:xfrm>
            <a:off x="1224569" y="1098734"/>
            <a:ext cx="3899434" cy="4708981"/>
          </a:xfrm>
          <a:prstGeom prst="rect">
            <a:avLst/>
          </a:prstGeom>
          <a:noFill/>
        </p:spPr>
        <p:txBody>
          <a:bodyPr wrap="square" rtlCol="0">
            <a:spAutoFit/>
          </a:bodyPr>
          <a:lstStyle/>
          <a:p>
            <a:pPr algn="ctr"/>
            <a:r>
              <a:rPr lang="en-US" altLang="zh-CN"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rPr>
              <a:t>04</a:t>
            </a:r>
            <a:endParaRPr lang="zh-CN" altLang="en-US" sz="30000" dirty="0">
              <a:solidFill>
                <a:schemeClr val="tx1">
                  <a:alpha val="20000"/>
                </a:schemeClr>
              </a:solidFill>
              <a:latin typeface="Modern No. 20" panose="02070704070505020303" pitchFamily="18" charset="0"/>
              <a:ea typeface="Batang" panose="02030600000101010101" pitchFamily="18" charset="-127"/>
              <a:cs typeface="Aharoni" panose="02010803020104030203" pitchFamily="2" charset="-79"/>
            </a:endParaRPr>
          </a:p>
        </p:txBody>
      </p:sp>
      <p:sp>
        <p:nvSpPr>
          <p:cNvPr id="36" name="Rectangle 2">
            <a:extLst>
              <a:ext uri="{FF2B5EF4-FFF2-40B4-BE49-F238E27FC236}">
                <a16:creationId xmlns:a16="http://schemas.microsoft.com/office/drawing/2014/main" id="{CD92CC25-C07B-492A-8EAE-025EFEAB9C0B}"/>
              </a:ext>
            </a:extLst>
          </p:cNvPr>
          <p:cNvSpPr/>
          <p:nvPr/>
        </p:nvSpPr>
        <p:spPr>
          <a:xfrm>
            <a:off x="1002540" y="2728152"/>
            <a:ext cx="4308213" cy="933202"/>
          </a:xfrm>
          <a:prstGeom prst="rect">
            <a:avLst/>
          </a:prstGeom>
          <a:noFill/>
        </p:spPr>
        <p:txBody>
          <a:bodyPr wrap="square">
            <a:noAutofit/>
          </a:bodyPr>
          <a:lstStyle/>
          <a:p>
            <a:pPr algn="ctr"/>
            <a:r>
              <a:rPr lang="zh-CN" altLang="en-US" sz="6000" b="1" spc="300" dirty="0">
                <a:solidFill>
                  <a:srgbClr val="0059DB"/>
                </a:solidFill>
                <a:latin typeface="时尚中黑简体" panose="01010104010101010101" pitchFamily="2" charset="-122"/>
                <a:ea typeface="时尚中黑简体" panose="01010104010101010101" pitchFamily="2" charset="-122"/>
                <a:cs typeface="+mn-ea"/>
                <a:sym typeface="+mn-lt"/>
              </a:rPr>
              <a:t>实现的扩展功能</a:t>
            </a:r>
          </a:p>
        </p:txBody>
      </p:sp>
      <p:sp>
        <p:nvSpPr>
          <p:cNvPr id="37" name="Rectangle 3">
            <a:extLst>
              <a:ext uri="{FF2B5EF4-FFF2-40B4-BE49-F238E27FC236}">
                <a16:creationId xmlns:a16="http://schemas.microsoft.com/office/drawing/2014/main" id="{F0AC3E60-5ECD-41B9-9873-DAFD31DDF8D4}"/>
              </a:ext>
            </a:extLst>
          </p:cNvPr>
          <p:cNvSpPr/>
          <p:nvPr/>
        </p:nvSpPr>
        <p:spPr>
          <a:xfrm>
            <a:off x="4933199" y="850230"/>
            <a:ext cx="2252577" cy="400110"/>
          </a:xfrm>
          <a:prstGeom prst="rect">
            <a:avLst/>
          </a:prstGeom>
          <a:solidFill>
            <a:srgbClr val="0059DB"/>
          </a:solidFill>
        </p:spPr>
        <p:txBody>
          <a:bodyPr wrap="none">
            <a:normAutofit/>
          </a:bodyPr>
          <a:lstStyle/>
          <a:p>
            <a:r>
              <a:rPr lang="en-US" altLang="zh-CN" sz="2000" b="1" spc="600" dirty="0">
                <a:solidFill>
                  <a:schemeClr val="bg1"/>
                </a:solidFill>
                <a:latin typeface="时尚中黑简体" panose="01010104010101010101" pitchFamily="2" charset="-122"/>
                <a:ea typeface="时尚中黑简体" panose="01010104010101010101" pitchFamily="2" charset="-122"/>
                <a:cs typeface="+mn-ea"/>
                <a:sym typeface="+mn-lt"/>
              </a:rPr>
              <a:t>PART FOUR</a:t>
            </a:r>
          </a:p>
        </p:txBody>
      </p:sp>
      <p:sp>
        <p:nvSpPr>
          <p:cNvPr id="47" name="Rectangle 4">
            <a:extLst>
              <a:ext uri="{FF2B5EF4-FFF2-40B4-BE49-F238E27FC236}">
                <a16:creationId xmlns:a16="http://schemas.microsoft.com/office/drawing/2014/main" id="{E6F090F5-911C-4174-AE99-E5C9B8905A80}"/>
              </a:ext>
            </a:extLst>
          </p:cNvPr>
          <p:cNvSpPr/>
          <p:nvPr/>
        </p:nvSpPr>
        <p:spPr bwMode="auto">
          <a:xfrm>
            <a:off x="5988320" y="2475881"/>
            <a:ext cx="108152" cy="2157889"/>
          </a:xfrm>
          <a:prstGeom prst="rect">
            <a:avLst/>
          </a:prstGeom>
          <a:solidFill>
            <a:srgbClr val="3B3E45"/>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grpSp>
        <p:nvGrpSpPr>
          <p:cNvPr id="48" name="Group 5">
            <a:extLst>
              <a:ext uri="{FF2B5EF4-FFF2-40B4-BE49-F238E27FC236}">
                <a16:creationId xmlns:a16="http://schemas.microsoft.com/office/drawing/2014/main" id="{793E78D4-CD44-43F9-BD9E-A885CA6F279C}"/>
              </a:ext>
            </a:extLst>
          </p:cNvPr>
          <p:cNvGrpSpPr/>
          <p:nvPr/>
        </p:nvGrpSpPr>
        <p:grpSpPr>
          <a:xfrm>
            <a:off x="6742202" y="2424981"/>
            <a:ext cx="4532957" cy="707886"/>
            <a:chOff x="1598315" y="1418185"/>
            <a:chExt cx="4532957" cy="707886"/>
          </a:xfrm>
        </p:grpSpPr>
        <p:sp>
          <p:nvSpPr>
            <p:cNvPr id="49" name="TextBox 6">
              <a:extLst>
                <a:ext uri="{FF2B5EF4-FFF2-40B4-BE49-F238E27FC236}">
                  <a16:creationId xmlns:a16="http://schemas.microsoft.com/office/drawing/2014/main" id="{9ECDCDDF-1F88-479E-94BC-95FA626A2CE4}"/>
                </a:ext>
              </a:extLst>
            </p:cNvPr>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0059DB"/>
                  </a:solidFill>
                  <a:latin typeface="钟齐陈伟勋硬笔行书字库" panose="02010600030101010101" pitchFamily="2" charset="-122"/>
                  <a:ea typeface="钟齐陈伟勋硬笔行书字库" panose="02010600030101010101" pitchFamily="2" charset="-122"/>
                  <a:cs typeface="+mn-ea"/>
                  <a:sym typeface="+mn-lt"/>
                </a:rPr>
                <a:t>01.</a:t>
              </a:r>
            </a:p>
          </p:txBody>
        </p:sp>
        <p:sp>
          <p:nvSpPr>
            <p:cNvPr id="51" name="TextBox 8">
              <a:extLst>
                <a:ext uri="{FF2B5EF4-FFF2-40B4-BE49-F238E27FC236}">
                  <a16:creationId xmlns:a16="http://schemas.microsoft.com/office/drawing/2014/main" id="{B13FCBA9-0337-4312-9A63-C587B100167E}"/>
                </a:ext>
              </a:extLst>
            </p:cNvPr>
            <p:cNvSpPr txBox="1"/>
            <p:nvPr/>
          </p:nvSpPr>
          <p:spPr>
            <a:xfrm>
              <a:off x="2168698" y="1689260"/>
              <a:ext cx="3962574" cy="242864"/>
            </a:xfrm>
            <a:prstGeom prst="rect">
              <a:avLst/>
            </a:prstGeom>
            <a:noFill/>
          </p:spPr>
          <p:txBody>
            <a:bodyPr wrap="none" lIns="360000" tIns="0" rIns="0" bIns="0" anchor="b" anchorCtr="0">
              <a:normAutofit lnSpcReduction="10000"/>
            </a:bodyPr>
            <a:lstStyle/>
            <a:p>
              <a:r>
                <a:rPr lang="zh-CN" altLang="en-US" sz="1600" b="1" dirty="0">
                  <a:solidFill>
                    <a:schemeClr val="tx1">
                      <a:lumMod val="95000"/>
                      <a:lumOff val="5000"/>
                    </a:schemeClr>
                  </a:solidFill>
                  <a:latin typeface="+mn-ea"/>
                  <a:cs typeface="+mn-ea"/>
                  <a:sym typeface="+mn-lt"/>
                </a:rPr>
                <a:t>关卡选择</a:t>
              </a:r>
            </a:p>
          </p:txBody>
        </p:sp>
      </p:grpSp>
      <p:grpSp>
        <p:nvGrpSpPr>
          <p:cNvPr id="53" name="Group 10">
            <a:extLst>
              <a:ext uri="{FF2B5EF4-FFF2-40B4-BE49-F238E27FC236}">
                <a16:creationId xmlns:a16="http://schemas.microsoft.com/office/drawing/2014/main" id="{8CE17AB8-2AC3-4A65-B921-FC4787D06194}"/>
              </a:ext>
            </a:extLst>
          </p:cNvPr>
          <p:cNvGrpSpPr/>
          <p:nvPr/>
        </p:nvGrpSpPr>
        <p:grpSpPr>
          <a:xfrm>
            <a:off x="6742202" y="3198582"/>
            <a:ext cx="4532957" cy="707886"/>
            <a:chOff x="1598315" y="2786337"/>
            <a:chExt cx="4532957" cy="707886"/>
          </a:xfrm>
        </p:grpSpPr>
        <p:sp>
          <p:nvSpPr>
            <p:cNvPr id="54" name="TextBox 11">
              <a:extLst>
                <a:ext uri="{FF2B5EF4-FFF2-40B4-BE49-F238E27FC236}">
                  <a16:creationId xmlns:a16="http://schemas.microsoft.com/office/drawing/2014/main" id="{17AE23AD-0E23-4C1C-A538-CDA3C1FFD556}"/>
                </a:ext>
              </a:extLst>
            </p:cNvPr>
            <p:cNvSpPr txBox="1"/>
            <p:nvPr/>
          </p:nvSpPr>
          <p:spPr>
            <a:xfrm>
              <a:off x="1598315" y="2786337"/>
              <a:ext cx="718466" cy="707886"/>
            </a:xfrm>
            <a:prstGeom prst="rect">
              <a:avLst/>
            </a:prstGeom>
            <a:noFill/>
          </p:spPr>
          <p:txBody>
            <a:bodyPr wrap="none" anchor="ctr">
              <a:normAutofit/>
            </a:bodyPr>
            <a:lstStyle/>
            <a:p>
              <a:r>
                <a:rPr lang="en-US" altLang="zh-CN" sz="4000" dirty="0">
                  <a:solidFill>
                    <a:srgbClr val="0059DB"/>
                  </a:solidFill>
                  <a:latin typeface="钟齐陈伟勋硬笔行书字库" panose="02010600030101010101" pitchFamily="2" charset="-122"/>
                  <a:ea typeface="钟齐陈伟勋硬笔行书字库" panose="02010600030101010101" pitchFamily="2" charset="-122"/>
                  <a:cs typeface="+mn-ea"/>
                  <a:sym typeface="+mn-lt"/>
                </a:rPr>
                <a:t>02.</a:t>
              </a:r>
            </a:p>
          </p:txBody>
        </p:sp>
        <p:sp>
          <p:nvSpPr>
            <p:cNvPr id="56" name="TextBox 13">
              <a:extLst>
                <a:ext uri="{FF2B5EF4-FFF2-40B4-BE49-F238E27FC236}">
                  <a16:creationId xmlns:a16="http://schemas.microsoft.com/office/drawing/2014/main" id="{B76254CD-BA1E-4892-B6F2-E8CEBD12B056}"/>
                </a:ext>
              </a:extLst>
            </p:cNvPr>
            <p:cNvSpPr txBox="1"/>
            <p:nvPr/>
          </p:nvSpPr>
          <p:spPr>
            <a:xfrm>
              <a:off x="2168698" y="3075450"/>
              <a:ext cx="3962574" cy="242864"/>
            </a:xfrm>
            <a:prstGeom prst="rect">
              <a:avLst/>
            </a:prstGeom>
            <a:noFill/>
          </p:spPr>
          <p:txBody>
            <a:bodyPr wrap="none" lIns="360000" tIns="0" rIns="0" bIns="0" anchor="b" anchorCtr="0">
              <a:normAutofit lnSpcReduction="10000"/>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zh-CN" altLang="en-US" b="1" dirty="0">
                  <a:solidFill>
                    <a:schemeClr val="tx1">
                      <a:lumMod val="95000"/>
                      <a:lumOff val="5000"/>
                    </a:schemeClr>
                  </a:solidFill>
                  <a:latin typeface="+mn-ea"/>
                  <a:ea typeface="+mn-ea"/>
                </a:rPr>
                <a:t>道具系统</a:t>
              </a:r>
            </a:p>
          </p:txBody>
        </p:sp>
      </p:grpSp>
      <p:grpSp>
        <p:nvGrpSpPr>
          <p:cNvPr id="58" name="Group 15">
            <a:extLst>
              <a:ext uri="{FF2B5EF4-FFF2-40B4-BE49-F238E27FC236}">
                <a16:creationId xmlns:a16="http://schemas.microsoft.com/office/drawing/2014/main" id="{B8D2BE1E-4DB6-4F04-9A63-9B946B8C9701}"/>
              </a:ext>
            </a:extLst>
          </p:cNvPr>
          <p:cNvGrpSpPr/>
          <p:nvPr/>
        </p:nvGrpSpPr>
        <p:grpSpPr>
          <a:xfrm>
            <a:off x="6742202" y="4023225"/>
            <a:ext cx="4532957" cy="707886"/>
            <a:chOff x="1598315" y="4154489"/>
            <a:chExt cx="4532957" cy="707886"/>
          </a:xfrm>
        </p:grpSpPr>
        <p:sp>
          <p:nvSpPr>
            <p:cNvPr id="69" name="TextBox 16">
              <a:extLst>
                <a:ext uri="{FF2B5EF4-FFF2-40B4-BE49-F238E27FC236}">
                  <a16:creationId xmlns:a16="http://schemas.microsoft.com/office/drawing/2014/main" id="{132B4F1E-A5CE-46C5-B92C-968DE6D947B9}"/>
                </a:ext>
              </a:extLst>
            </p:cNvPr>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0059DB"/>
                  </a:solidFill>
                  <a:latin typeface="钟齐陈伟勋硬笔行书字库" panose="02010600030101010101" pitchFamily="2" charset="-122"/>
                  <a:ea typeface="钟齐陈伟勋硬笔行书字库" panose="02010600030101010101" pitchFamily="2" charset="-122"/>
                  <a:cs typeface="+mn-ea"/>
                  <a:sym typeface="+mn-lt"/>
                </a:rPr>
                <a:t>03.</a:t>
              </a:r>
            </a:p>
          </p:txBody>
        </p:sp>
        <p:sp>
          <p:nvSpPr>
            <p:cNvPr id="71" name="TextBox 18">
              <a:extLst>
                <a:ext uri="{FF2B5EF4-FFF2-40B4-BE49-F238E27FC236}">
                  <a16:creationId xmlns:a16="http://schemas.microsoft.com/office/drawing/2014/main" id="{DAFA7478-7BC1-4D52-A218-3D8D832F5984}"/>
                </a:ext>
              </a:extLst>
            </p:cNvPr>
            <p:cNvSpPr txBox="1"/>
            <p:nvPr/>
          </p:nvSpPr>
          <p:spPr>
            <a:xfrm>
              <a:off x="2168698" y="4438772"/>
              <a:ext cx="3962574" cy="242864"/>
            </a:xfrm>
            <a:prstGeom prst="rect">
              <a:avLst/>
            </a:prstGeom>
            <a:noFill/>
          </p:spPr>
          <p:txBody>
            <a:bodyPr wrap="none" lIns="360000" tIns="0" rIns="0" bIns="0" anchor="b" anchorCtr="0">
              <a:noAutofit/>
            </a:bodyPr>
            <a:lstStyle/>
            <a:p>
              <a:r>
                <a:rPr lang="zh-CN" altLang="en-US" sz="1600" b="1" dirty="0">
                  <a:solidFill>
                    <a:schemeClr val="tx1">
                      <a:lumMod val="95000"/>
                      <a:lumOff val="5000"/>
                    </a:schemeClr>
                  </a:solidFill>
                  <a:latin typeface="+mn-ea"/>
                  <a:cs typeface="+mn-ea"/>
                </a:rPr>
                <a:t>数据库记录得分</a:t>
              </a:r>
            </a:p>
          </p:txBody>
        </p:sp>
      </p:grpSp>
    </p:spTree>
    <p:extLst>
      <p:ext uri="{BB962C8B-B14F-4D97-AF65-F5344CB8AC3E}">
        <p14:creationId xmlns:p14="http://schemas.microsoft.com/office/powerpoint/2010/main" val="27104204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14:presetBounceEnd="45333">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14:bounceEnd="45333">
                                          <p:cBhvr additive="base">
                                            <p:cTn id="22" dur="750" fill="hold"/>
                                            <p:tgtEl>
                                              <p:spTgt spid="48"/>
                                            </p:tgtEl>
                                            <p:attrNameLst>
                                              <p:attrName>ppt_x</p:attrName>
                                            </p:attrNameLst>
                                          </p:cBhvr>
                                          <p:tavLst>
                                            <p:tav tm="0">
                                              <p:val>
                                                <p:strVal val="1+#ppt_w/2"/>
                                              </p:val>
                                            </p:tav>
                                            <p:tav tm="100000">
                                              <p:val>
                                                <p:strVal val="#ppt_x"/>
                                              </p:val>
                                            </p:tav>
                                          </p:tavLst>
                                        </p:anim>
                                        <p:anim calcmode="lin" valueType="num" p14:bounceEnd="45333">
                                          <p:cBhvr additive="base">
                                            <p:cTn id="23" dur="750" fill="hold"/>
                                            <p:tgtEl>
                                              <p:spTgt spid="48"/>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 presetClass="entr" presetSubtype="2" fill="hold" nodeType="afterEffect" p14:presetBounceEnd="45333">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14:bounceEnd="45333">
                                          <p:cBhvr additive="base">
                                            <p:cTn id="27" dur="750" fill="hold"/>
                                            <p:tgtEl>
                                              <p:spTgt spid="53"/>
                                            </p:tgtEl>
                                            <p:attrNameLst>
                                              <p:attrName>ppt_x</p:attrName>
                                            </p:attrNameLst>
                                          </p:cBhvr>
                                          <p:tavLst>
                                            <p:tav tm="0">
                                              <p:val>
                                                <p:strVal val="1+#ppt_w/2"/>
                                              </p:val>
                                            </p:tav>
                                            <p:tav tm="100000">
                                              <p:val>
                                                <p:strVal val="#ppt_x"/>
                                              </p:val>
                                            </p:tav>
                                          </p:tavLst>
                                        </p:anim>
                                        <p:anim calcmode="lin" valueType="num" p14:bounceEnd="45333">
                                          <p:cBhvr additive="base">
                                            <p:cTn id="28" dur="750" fill="hold"/>
                                            <p:tgtEl>
                                              <p:spTgt spid="5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nodeType="afterEffect" p14:presetBounceEnd="45333">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14:bounceEnd="45333">
                                          <p:cBhvr additive="base">
                                            <p:cTn id="32" dur="750" fill="hold"/>
                                            <p:tgtEl>
                                              <p:spTgt spid="58"/>
                                            </p:tgtEl>
                                            <p:attrNameLst>
                                              <p:attrName>ppt_x</p:attrName>
                                            </p:attrNameLst>
                                          </p:cBhvr>
                                          <p:tavLst>
                                            <p:tav tm="0">
                                              <p:val>
                                                <p:strVal val="1+#ppt_w/2"/>
                                              </p:val>
                                            </p:tav>
                                            <p:tav tm="100000">
                                              <p:val>
                                                <p:strVal val="#ppt_x"/>
                                              </p:val>
                                            </p:tav>
                                          </p:tavLst>
                                        </p:anim>
                                        <p:anim calcmode="lin" valueType="num" p14:bounceEnd="45333">
                                          <p:cBhvr additive="base">
                                            <p:cTn id="33" dur="75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750" fill="hold"/>
                                            <p:tgtEl>
                                              <p:spTgt spid="48"/>
                                            </p:tgtEl>
                                            <p:attrNameLst>
                                              <p:attrName>ppt_x</p:attrName>
                                            </p:attrNameLst>
                                          </p:cBhvr>
                                          <p:tavLst>
                                            <p:tav tm="0">
                                              <p:val>
                                                <p:strVal val="1+#ppt_w/2"/>
                                              </p:val>
                                            </p:tav>
                                            <p:tav tm="100000">
                                              <p:val>
                                                <p:strVal val="#ppt_x"/>
                                              </p:val>
                                            </p:tav>
                                          </p:tavLst>
                                        </p:anim>
                                        <p:anim calcmode="lin" valueType="num">
                                          <p:cBhvr additive="base">
                                            <p:cTn id="23" dur="750" fill="hold"/>
                                            <p:tgtEl>
                                              <p:spTgt spid="48"/>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 presetClass="entr" presetSubtype="2"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750" fill="hold"/>
                                            <p:tgtEl>
                                              <p:spTgt spid="53"/>
                                            </p:tgtEl>
                                            <p:attrNameLst>
                                              <p:attrName>ppt_x</p:attrName>
                                            </p:attrNameLst>
                                          </p:cBhvr>
                                          <p:tavLst>
                                            <p:tav tm="0">
                                              <p:val>
                                                <p:strVal val="1+#ppt_w/2"/>
                                              </p:val>
                                            </p:tav>
                                            <p:tav tm="100000">
                                              <p:val>
                                                <p:strVal val="#ppt_x"/>
                                              </p:val>
                                            </p:tav>
                                          </p:tavLst>
                                        </p:anim>
                                        <p:anim calcmode="lin" valueType="num">
                                          <p:cBhvr additive="base">
                                            <p:cTn id="28" dur="750" fill="hold"/>
                                            <p:tgtEl>
                                              <p:spTgt spid="53"/>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750" fill="hold"/>
                                            <p:tgtEl>
                                              <p:spTgt spid="58"/>
                                            </p:tgtEl>
                                            <p:attrNameLst>
                                              <p:attrName>ppt_x</p:attrName>
                                            </p:attrNameLst>
                                          </p:cBhvr>
                                          <p:tavLst>
                                            <p:tav tm="0">
                                              <p:val>
                                                <p:strVal val="1+#ppt_w/2"/>
                                              </p:val>
                                            </p:tav>
                                            <p:tav tm="100000">
                                              <p:val>
                                                <p:strVal val="#ppt_x"/>
                                              </p:val>
                                            </p:tav>
                                          </p:tavLst>
                                        </p:anim>
                                        <p:anim calcmode="lin" valueType="num">
                                          <p:cBhvr additive="base">
                                            <p:cTn id="33" dur="75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47"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Box 10">
            <a:extLst>
              <a:ext uri="{FF2B5EF4-FFF2-40B4-BE49-F238E27FC236}">
                <a16:creationId xmlns:a16="http://schemas.microsoft.com/office/drawing/2014/main" id="{2B3C92C4-38CB-495C-953E-08D04B4576DD}"/>
              </a:ext>
            </a:extLst>
          </p:cNvPr>
          <p:cNvSpPr txBox="1"/>
          <p:nvPr/>
        </p:nvSpPr>
        <p:spPr>
          <a:xfrm>
            <a:off x="879322" y="2338267"/>
            <a:ext cx="430887" cy="2730957"/>
          </a:xfrm>
          <a:prstGeom prst="rect">
            <a:avLst/>
          </a:prstGeom>
          <a:noFill/>
        </p:spPr>
        <p:txBody>
          <a:bodyPr vert="eaVert" wrap="square" rtlCol="0">
            <a:spAutoFit/>
          </a:bodyPr>
          <a:lstStyle/>
          <a:p>
            <a:pPr lvl="0" algn="dist"/>
            <a:r>
              <a:rPr lang="en-US" altLang="zh-CN"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(1)</a:t>
            </a:r>
            <a:r>
              <a:rPr lang="zh-CN" altLang="en-US" sz="1600" b="1" dirty="0">
                <a:solidFill>
                  <a:schemeClr val="tx1">
                    <a:lumMod val="95000"/>
                    <a:lumOff val="5000"/>
                  </a:schemeClr>
                </a:solidFill>
                <a:latin typeface="方正细圆简体" panose="02010601030101010101" pitchFamily="2" charset="-122"/>
                <a:ea typeface="方正细圆简体" panose="02010601030101010101" pitchFamily="2" charset="-122"/>
                <a:cs typeface="Roboto condensed"/>
              </a:rPr>
              <a:t>关卡选择系统</a:t>
            </a:r>
          </a:p>
        </p:txBody>
      </p:sp>
      <p:sp>
        <p:nvSpPr>
          <p:cNvPr id="129" name="Rectangle 2">
            <a:extLst>
              <a:ext uri="{FF2B5EF4-FFF2-40B4-BE49-F238E27FC236}">
                <a16:creationId xmlns:a16="http://schemas.microsoft.com/office/drawing/2014/main" id="{A09622EF-F1D0-4608-BA49-6ADD0CA3599B}"/>
              </a:ext>
            </a:extLst>
          </p:cNvPr>
          <p:cNvSpPr/>
          <p:nvPr/>
        </p:nvSpPr>
        <p:spPr>
          <a:xfrm>
            <a:off x="683749" y="1593358"/>
            <a:ext cx="825500" cy="776751"/>
          </a:xfrm>
          <a:prstGeom prst="rect">
            <a:avLst/>
          </a:prstGeom>
          <a:noFill/>
        </p:spPr>
        <p:txBody>
          <a:bodyPr wrap="square" rtlCol="0">
            <a:spAutoFit/>
          </a:bodyPr>
          <a:lstStyle/>
          <a:p>
            <a:pPr algn="ctr">
              <a:lnSpc>
                <a:spcPts val="6000"/>
              </a:lnSpc>
            </a:pPr>
            <a:r>
              <a:rPr lang="en-US" altLang="zh-CN" sz="3200" b="1" dirty="0">
                <a:solidFill>
                  <a:srgbClr val="0059DB"/>
                </a:solidFill>
                <a:latin typeface="方正细圆简体" panose="02010601030101010101" pitchFamily="2" charset="-122"/>
                <a:ea typeface="方正细圆简体" panose="02010601030101010101" pitchFamily="2" charset="-122"/>
                <a:sym typeface="+mn-lt"/>
              </a:rPr>
              <a:t>04</a:t>
            </a:r>
            <a:endParaRPr lang="zh-CN" altLang="en-US" sz="3200" b="1" dirty="0">
              <a:solidFill>
                <a:srgbClr val="0059DB"/>
              </a:solidFill>
              <a:latin typeface="方正细圆简体" panose="02010601030101010101" pitchFamily="2" charset="-122"/>
              <a:ea typeface="方正细圆简体" panose="02010601030101010101" pitchFamily="2" charset="-122"/>
              <a:sym typeface="+mn-lt"/>
            </a:endParaRPr>
          </a:p>
        </p:txBody>
      </p:sp>
      <p:grpSp>
        <p:nvGrpSpPr>
          <p:cNvPr id="130" name="组合 129">
            <a:extLst>
              <a:ext uri="{FF2B5EF4-FFF2-40B4-BE49-F238E27FC236}">
                <a16:creationId xmlns:a16="http://schemas.microsoft.com/office/drawing/2014/main" id="{32C40ECF-062C-452A-9067-7AB180283AFF}"/>
              </a:ext>
            </a:extLst>
          </p:cNvPr>
          <p:cNvGrpSpPr/>
          <p:nvPr/>
        </p:nvGrpSpPr>
        <p:grpSpPr>
          <a:xfrm>
            <a:off x="1032499" y="411957"/>
            <a:ext cx="112145" cy="1208392"/>
            <a:chOff x="1032499" y="411957"/>
            <a:chExt cx="112145" cy="1208392"/>
          </a:xfrm>
        </p:grpSpPr>
        <p:cxnSp>
          <p:nvCxnSpPr>
            <p:cNvPr id="131" name="直接连接符 130">
              <a:extLst>
                <a:ext uri="{FF2B5EF4-FFF2-40B4-BE49-F238E27FC236}">
                  <a16:creationId xmlns:a16="http://schemas.microsoft.com/office/drawing/2014/main" id="{5EA7D1BA-5CB4-4B88-A259-53B3DD425C54}"/>
                </a:ext>
              </a:extLst>
            </p:cNvPr>
            <p:cNvCxnSpPr>
              <a:cxnSpLocks/>
            </p:cNvCxnSpPr>
            <p:nvPr/>
          </p:nvCxnSpPr>
          <p:spPr>
            <a:xfrm>
              <a:off x="1088571" y="411957"/>
              <a:ext cx="1" cy="1129021"/>
            </a:xfrm>
            <a:prstGeom prst="line">
              <a:avLst/>
            </a:prstGeom>
            <a:ln w="25400">
              <a:solidFill>
                <a:srgbClr val="3B3E45"/>
              </a:solidFill>
            </a:ln>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3F986760-02DB-45BD-8F35-02CE8783CBE4}"/>
                </a:ext>
              </a:extLst>
            </p:cNvPr>
            <p:cNvSpPr/>
            <p:nvPr/>
          </p:nvSpPr>
          <p:spPr>
            <a:xfrm>
              <a:off x="1032499" y="1518749"/>
              <a:ext cx="112145" cy="101600"/>
            </a:xfrm>
            <a:prstGeom prst="ellipse">
              <a:avLst/>
            </a:prstGeom>
            <a:solidFill>
              <a:srgbClr val="3B3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D73F75C1-DF22-4F49-8336-AA69BB8C8A4B}"/>
              </a:ext>
            </a:extLst>
          </p:cNvPr>
          <p:cNvSpPr txBox="1"/>
          <p:nvPr/>
        </p:nvSpPr>
        <p:spPr>
          <a:xfrm>
            <a:off x="6739003" y="989556"/>
            <a:ext cx="4461502" cy="2308324"/>
          </a:xfrm>
          <a:prstGeom prst="rect">
            <a:avLst/>
          </a:prstGeom>
          <a:noFill/>
        </p:spPr>
        <p:txBody>
          <a:bodyPr wrap="square" rtlCol="0">
            <a:spAutoFit/>
          </a:bodyPr>
          <a:lstStyle/>
          <a:p>
            <a:r>
              <a:rPr lang="en-US" altLang="zh-CN" dirty="0"/>
              <a:t>        </a:t>
            </a:r>
            <a:r>
              <a:rPr lang="zh-CN" altLang="en-US" dirty="0"/>
              <a:t>我们依照难度渐渐提高的原则来设计各个关卡，前三关采用</a:t>
            </a:r>
            <a:r>
              <a:rPr lang="en-US" altLang="zh-CN" dirty="0"/>
              <a:t>6</a:t>
            </a:r>
            <a:r>
              <a:rPr lang="zh-CN" altLang="en-US" dirty="0"/>
              <a:t>*</a:t>
            </a:r>
            <a:r>
              <a:rPr lang="en-US" altLang="zh-CN" dirty="0"/>
              <a:t>6</a:t>
            </a:r>
            <a:r>
              <a:rPr lang="zh-CN" altLang="en-US" dirty="0"/>
              <a:t>矩阵，中间三关采用</a:t>
            </a:r>
            <a:r>
              <a:rPr lang="en-US" altLang="zh-CN" dirty="0"/>
              <a:t>8</a:t>
            </a:r>
            <a:r>
              <a:rPr lang="zh-CN" altLang="en-US" dirty="0"/>
              <a:t>*</a:t>
            </a:r>
            <a:r>
              <a:rPr lang="en-US" altLang="zh-CN" dirty="0"/>
              <a:t>8</a:t>
            </a:r>
            <a:r>
              <a:rPr lang="zh-CN" altLang="en-US" dirty="0"/>
              <a:t>矩阵，最后三关采用</a:t>
            </a:r>
            <a:r>
              <a:rPr lang="en-US" altLang="zh-CN" dirty="0"/>
              <a:t>10</a:t>
            </a:r>
            <a:r>
              <a:rPr lang="zh-CN" altLang="en-US" dirty="0"/>
              <a:t>*</a:t>
            </a:r>
            <a:r>
              <a:rPr lang="en-US" altLang="zh-CN" dirty="0"/>
              <a:t>10</a:t>
            </a:r>
            <a:r>
              <a:rPr lang="zh-CN" altLang="en-US" dirty="0"/>
              <a:t>矩阵一共</a:t>
            </a:r>
            <a:r>
              <a:rPr lang="en-US" altLang="zh-CN" dirty="0"/>
              <a:t>9</a:t>
            </a:r>
            <a:r>
              <a:rPr lang="zh-CN" altLang="en-US" dirty="0"/>
              <a:t>关，在同一规模矩阵的关卡中，通过前一关之后，下面一关会对宝石的位置进行限制，在矩阵中特定的位置禁止放置宝石。这样的关卡设计可以让玩家保持对游戏的新鲜感。</a:t>
            </a:r>
          </a:p>
        </p:txBody>
      </p:sp>
      <p:pic>
        <p:nvPicPr>
          <p:cNvPr id="4" name="图片 3">
            <a:extLst>
              <a:ext uri="{FF2B5EF4-FFF2-40B4-BE49-F238E27FC236}">
                <a16:creationId xmlns:a16="http://schemas.microsoft.com/office/drawing/2014/main" id="{F4A279DA-41F4-42F3-9260-B19475649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426" y="467973"/>
            <a:ext cx="3360572" cy="2581492"/>
          </a:xfrm>
          <a:prstGeom prst="rect">
            <a:avLst/>
          </a:prstGeom>
        </p:spPr>
      </p:pic>
      <p:pic>
        <p:nvPicPr>
          <p:cNvPr id="10" name="图片 9">
            <a:extLst>
              <a:ext uri="{FF2B5EF4-FFF2-40B4-BE49-F238E27FC236}">
                <a16:creationId xmlns:a16="http://schemas.microsoft.com/office/drawing/2014/main" id="{F1F4F7E6-E4D9-4475-A03F-9C3650919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2426" y="3297880"/>
            <a:ext cx="3977008" cy="2978624"/>
          </a:xfrm>
          <a:prstGeom prst="rect">
            <a:avLst/>
          </a:prstGeom>
        </p:spPr>
      </p:pic>
      <p:pic>
        <p:nvPicPr>
          <p:cNvPr id="12" name="图片 11">
            <a:extLst>
              <a:ext uri="{FF2B5EF4-FFF2-40B4-BE49-F238E27FC236}">
                <a16:creationId xmlns:a16="http://schemas.microsoft.com/office/drawing/2014/main" id="{BFE2C80C-C6FB-4973-81DD-FC4673F00A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7729" y="3297880"/>
            <a:ext cx="3944041" cy="2978624"/>
          </a:xfrm>
          <a:prstGeom prst="rect">
            <a:avLst/>
          </a:prstGeom>
        </p:spPr>
      </p:pic>
    </p:spTree>
    <p:extLst>
      <p:ext uri="{BB962C8B-B14F-4D97-AF65-F5344CB8AC3E}">
        <p14:creationId xmlns:p14="http://schemas.microsoft.com/office/powerpoint/2010/main" val="13452479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500" fill="hold"/>
                                        <p:tgtEl>
                                          <p:spTgt spid="129"/>
                                        </p:tgtEl>
                                        <p:attrNameLst>
                                          <p:attrName>ppt_w</p:attrName>
                                        </p:attrNameLst>
                                      </p:cBhvr>
                                      <p:tavLst>
                                        <p:tav tm="0">
                                          <p:val>
                                            <p:fltVal val="0"/>
                                          </p:val>
                                        </p:tav>
                                        <p:tav tm="100000">
                                          <p:val>
                                            <p:strVal val="#ppt_w"/>
                                          </p:val>
                                        </p:tav>
                                      </p:tavLst>
                                    </p:anim>
                                    <p:anim calcmode="lin" valueType="num">
                                      <p:cBhvr>
                                        <p:cTn id="8" dur="500" fill="hold"/>
                                        <p:tgtEl>
                                          <p:spTgt spid="129"/>
                                        </p:tgtEl>
                                        <p:attrNameLst>
                                          <p:attrName>ppt_h</p:attrName>
                                        </p:attrNameLst>
                                      </p:cBhvr>
                                      <p:tavLst>
                                        <p:tav tm="0">
                                          <p:val>
                                            <p:fltVal val="0"/>
                                          </p:val>
                                        </p:tav>
                                        <p:tav tm="100000">
                                          <p:val>
                                            <p:strVal val="#ppt_h"/>
                                          </p:val>
                                        </p:tav>
                                      </p:tavLst>
                                    </p:anim>
                                    <p:animEffect transition="in" filter="fade">
                                      <p:cBhvr>
                                        <p:cTn id="9" dur="500"/>
                                        <p:tgtEl>
                                          <p:spTgt spid="12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1000"/>
                                        <p:tgtEl>
                                          <p:spTgt spid="128"/>
                                        </p:tgtEl>
                                      </p:cBhvr>
                                    </p:animEffect>
                                    <p:anim calcmode="lin" valueType="num">
                                      <p:cBhvr>
                                        <p:cTn id="14" dur="1000" fill="hold"/>
                                        <p:tgtEl>
                                          <p:spTgt spid="128"/>
                                        </p:tgtEl>
                                        <p:attrNameLst>
                                          <p:attrName>ppt_x</p:attrName>
                                        </p:attrNameLst>
                                      </p:cBhvr>
                                      <p:tavLst>
                                        <p:tav tm="0">
                                          <p:val>
                                            <p:strVal val="#ppt_x"/>
                                          </p:val>
                                        </p:tav>
                                        <p:tav tm="100000">
                                          <p:val>
                                            <p:strVal val="#ppt_x"/>
                                          </p:val>
                                        </p:tav>
                                      </p:tavLst>
                                    </p:anim>
                                    <p:anim calcmode="lin" valueType="num">
                                      <p:cBhvr>
                                        <p:cTn id="15"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BE8E91B-7BE9-435D-97BA-259945A18F8C"/>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eM90qHb5M5aCsAALNWAAAXAAAAdW5pdmVyc2FsL3VuaXZlcnNhbC5wbmftfHlYU9farz32aAcErRYSgaSWVq2VxBglIJDUOtDWqVY9DgRSjCRYIRgQCJChHlvGQLRVoqJE5VhnEKIkQki0QLYaIEKrMSUQyS5EDBA3QxLIdBOwRXvaP+493/fce59PnocnyV7rXev3vusd91575X6+PmLaG7PfmDRp0rRPP1n5xaRJf8dNmjQ58bUpriuv3eif7Pp4JfmLiI8nlTX79bh+vEpdvm75pEkVvDdtMX93/X597yfbkydN8qxz/78CJJ7fNWnSPz75dOXyzYzovvZE3hXqdmdM9Ez01z4ftc47/iWZudOEJd8NSHhj5aw5h1d+cHT2vz77+ptZf3/d+63XTue9/jEm6NS0Vy4F1k96ZUbeJx9c++eg9WSd9G57jf6E6vhSrD7aEA3MC6mkUuzHlgqpZRRODcW49UTg6IiSwzb9+Cb6RLjTNqhnD3wvmOT+02DIl7jti02KWHRhMT0mley++PWKGaHdj5kam1rJLoqe4b706F59STqe5tA67aSMv493erum+0Nb8DL3j73xO1XMhg2c0Z+GPp5orHxzbA7Pk/TBSQ2EBOcNJQtVy+0btHq5rl71BbtfWUw7GSRzujvV3CiiD96aimTmbmA92SQ/9uFjmAjvHFHKGtNk1vah6si9x3hGCEASZA6V1HR9aKD4AWRFas8hR25HtCp0fT5RQTPNme0CEWOhYjB2txYIqWdpLmipbuxPymI1zK4PSemmUZXM0XCr83o5q099JVLUHKs69wBDs/cIHD0jr/kHRNtGb3mxn9oSNoRBKzPsoZ12I8d5fdoGqKIviaS1deOU5TXDdKyUWpfxtEAF9lnZRnlCubUCDTRtlY3e1/MSJOz79MG5CLRr2nv6X+RNwx9ND7izJ3rw+GBn/Ehqd7XrCsOnjuKRpxC1f1rj+V3Nw2GpbhlmiMJP6ZmNA63J4Z5yA/kjopS1FRfuXRiDrYlHyte5Rgum4YJoWbAN8ukzAvSXoocvDhqyYJ/Lh3WVDBaxyo/YYZaaay2m6crp/vwGg8IcWtL0Nhp4LclpNwtI8zoSJQkeODABrLLiq4qTzsmbGOEdCDSPus8xInCOjLTtvFwoalCsIOJpvvwCg7wc8rhN385sLhL5Kj0L2uqPLitZWi2JTy+Ggi9ZtxMeMKytA2xdF49jA9EdGyROp8PoZKsBH1VBG9c6zR9MVInh2kjDjGSmdqEWod0EGgjSDXLztjC5OJop4FnzSQCZpy0XOyysPEOh9XUw84MaASNzbhmuw/lFWGRYjfGqAV4p4TEWqlVu/du7jfYr0LrC4++YeO7yD6b82AWr8sODlZjVXGR+wa05NF80z9AQq9iYRERHe4IsQIH5J9cgt9dbC1UAOceMW93IQrSJ+9c9dsnYWMRVNk0/oLVsA+751G0meiMzuUzM3+Rd0B4iHpXPB1XiXpJzmKQk8figSUH9WB4LsuXWHFFDLMTQVdLb6U5oAGXGIgzi5tYBqa7Lsg2E5H3kq1yzS/QpRXXbiN4qf2Qa0duYSGTPdC05A6kwtliWSjvAPsg+M9E1hTVGg8ID9Db6dokf+TFDArLBwVkiX3N4NNKMlSJB8zs1gvxdIEVjHsgM7Sdr0iROsVENf8uMaT5wFcF4xWVhdfuugBSPv2H8vmFU/Qyrkb/zVsCPi8p8+cD56St+hPllwd7TZShEDQbMCbkCxAOxdDtmZ729wPCtuH1UqhvTg5+X0soaGMEldPjkjqQ4LoRG8SricpbHeXDoVhhfbhyZzgfa+KJ8q78zboMGEPeLBVCGxE+l7WIX8ZYKJeVdik6sYKQx/0CshBX2AyM95HwW5iJKm9q+DGiySP2Vh7kkcA+hQ4owyV+D66qgKiiJ6VVgaDDQBZBdaNuRY2xgWMW8Rc25vWzUW7w94TR5m/xqSP3B2eZaA3zxlFaxY3QPzK39RNwAuQezc6Hg7FJ5PmzOA90A7JD8ncXyQzBYEblrejmv7YrWODBKP9mVoCr3cjE3bCeeK6Mnhzy9ciUbwLwjbyvaCeMqyLMKXlncn8YthEzi9WFWOqsGVvnAGFDfx0fzAJiqptF+OdC4x14B9K2Q+CUizdeZ6TmiQCS47rEfjjzLT3sJ2sPEg31udX5Afs1PGwCFz0IDsWAmVUPNUYHsIiXDk94GEd4o0i1T24nv0YQOfKHoCoEEZtQNVDLCUS6Vshe2ycm5ACIxH6hGrB1bymQyR0/hvgrCN2GO1qcUlX4pCaNh2f6JvsrHb2DmFrZ9I1ZCVcPWKE+4YcZ7U44PY8Uu/heZ0uPBalzndKAJamzqStElv1VKCQOTNFslgWwZ6AC7YGHApGX1CbpKBbeYXyu43sW6QjDly5vEzmFtBVypIcr6qlMKi8EuCz5nOTqaJ+JBiSMLgekCo9gh7mCkw8y+usxYZonQKLMsy1UIrTduj1qX1bPKOU7Qlivqy8iqB2G8pYitxHkI50Cqa51udt6ooGOz/smwMkybPOYpDsWEpNbnXPXDy4VSOYvb+e7qbHE/g0RHkh/D+FFLaHJWfRe9FhqFJbuZGS7emwNSuDvoxdBI/nJsyWk4mcT9mq621GCBFHAZ3S6OJs5D5ZPA4Sh5E+Rxj9VPTRiBUCRPn4LiOVmN0FI/XsCUDnp7catLkVSZzJO8FnwH3sVv/EjtDDSQAA4iVPl8IDaGJQPZuuRqm8M9loVJNScfitcQtWZGOIKs4WjMlnB/Y1qYHGKAZCSPqgGCke6YVpcS6LI4T/K2bXm33plSyAhBIQkD8KIDMUTvFT+K40N+qL86q7ROHM+dBaaClWKWREZP1zgHquesPkQn0O3QUTMrHneWrMlTNsHewEL0csEHIQ7pHdhU4GkwagwXk7aCux/sw3gXmotreV1GNSwQiMs4Zt0eyZYYeOE0AiJRwkonQRkex0F7c4cy5bHFTmIrXY5Vgs+qZVgtiBw+oOIwywuMPQwmXQ1DZ3fZ5WJYOY8uHnVEapWrKo2GvS2s7Cce2/EdYiP9pNgxgB/jbV8gOFd1iazR7R2xT3VdeVjgCtpw0fpiLcfd3g7DeR2kG679VeMr7s/SXZpX3bG88Dv6TPdn8GdjoWvSo/nwv+pQbhngy5hTxnMIbrH78+bGxbS/ub9E3BG/7v70ex+cO9bh8H/Y4V73hXMlyzK7j1GbS1gmNfbTPOE7zd8E+1ZiyfKxjtcsd7dKk0y2QaW2ZMl7PfwG9XTqytTUzWPDfpSPdDzNFlE9Ps1Ip6/eRY1oGKc5+K/tavVGzNiMge/t/sfv/d/89PiRk/5vj0/98XeU2Jck/2+Q+EcQRlt4zYj0Xw8Jrf01Rk17mpaVqopK8z/MWAtCDeQC4HLC4YlRs0ncb8ya5A3L5iMqGY1Tml9o0072CjtYmA28g6gplPX2nh+zha+9l9k8oYh7aW/zWAIEa6ilDd0z/W5zYd6Y3sedrkP7TuPdic2PSRa09XQ/35AY7o0oVizJalJ0rMdFPoeZrTi99wPHqoF5JQyd6Xo/cQPBPjRCvoMgP7zedTX9mGsYxfPDhFgC/XeoyR411xBBabUnM16cY3Ra9j9MsLrL8Q81XalPPgwNXTBmqae+9ZTFW950t624v6qOcq/zBSkE2b5d8WEmt/PMxRjs470vsuP48fSRcPnBpb5BBzzPPS+Gyk60nxuIIRX+V02KVP+/aipVeBQvz970vBzUT308r/Rish5X/hXAGMFf4bv05wRbT9d98CcyKP/4T2eO/vZPsUre8F8/oXD7LLF1pOBrlQAMwXi0f6gPu+xEpbB055j/2/H4qSJLtjculodZafU48ectXFTo3id/ysTV3sWTz/2VkP2DU4InbOBeJ38ap/PeXQT59i+xj37+i+Wk/NVwW+7fvPCnkqm7nD9l/Z+zm/qB7x8giBD2rAiXsZmW9jN5+NG4UVhd2ZWpfyAPnCoj7ztW9EckRSs6MdXx5D9A14abNYOVt55uqydrz8H+MJ35aZ3XubpOTA5QBqKfx460P46gimjtnwF1K7x5IX+w18Kd7zEHi7UnCnOy5yMuxSSH/g/wivtYLH2oNiRTlzsvunuWyyey9zkq5OXbwYE4laHneeUzGDqzkfgaQ1lNdPeDK5FUt/fp2+P/D+hoeSnsfaPU2i8cW+LI6B0Sgdun2rosJ4hLvpS3gUn+/3h+xgJ68nYuG/Ok4WlaTpT+oOXmZK8T7cnKcBEpczfmKX70cakevVWpWUJDUJ4niwUpQw/JvJOy8JJaOKEaEUCSBJYRSm7BZHLDCmLirBVfaijEKsQUPr8BO4/P51ln8wGrf4MBEstTzjyh11tzeTHEKhQq3xrZMTfPSiysMVijOvQWYoGOnMvbTcRPaW0ZIL8JDl4wBE4oTVk5TFVJx065wcj0SJxT0gDTwU9iugs2Pj2djVgm49FHYB+A6oOJ7MFiJdpX+TdX/ffUp9xVa1kZIWWhedZpdI4rxWJ6nHAViOWYt5oRERIjI5wdJeXFQtvAKoVrNLqglIEkf8MFFtOwHVQiPs+MRfGsuQo5TwqAs3kYFBLJYfpVdzznIkbz9idwv12DERcgVYUb0WVCZvdO7rfgQAus94zYAYOVMjI1GySB/ZkhfnK7fBhgBCOU88t8jYmz+DwKLwDF21+xIEsjbooLk3cBNUymomJpXmdS2A/QjR3RCDNSlGuN4izcGPZguG3f8AvTxgS6cklVka6PfMLvQHslvVjcMT2ALAnMI5Hv5VMxcrFIWg4bKRK5byBsJOKz6ud34PtxO/BFUQhArM2fTe5mmHaFdXRZ8+Xk2St6q6EqBgkaGIDqgWU0QXhJ7+ClS/wJrVWpYODFSigwmkddiYqQTK97FMf9ht7OoOzSKMXlw30fE70busCu+ajIwgIFsDjTr4Zb3DIA3AODFLyA2bzdYY4UMAGSyrERqp2wpTTTcwah2uqRIIwJ9NXuvBnp9TVU+nDOasnw1z6l0WH5yWGD9JEA7UZbnJnRvYsoNYi3hxfGqejYDjPDRLFV01x1bpF+FOLxPsgDKm0zzPNpM3lz2AWvpNjJA+qEFyX2S5qG2xbIORzKjvJ01TGMubtmERbgV8thfuCwOHoWGE3kSPD91FmiSF4xJquw5ekZYEbfMtpqEFDzeZnXJErYvBUS53RRvqLUVZook25yN6aFOcQ8MVOz1RUalQVl5RMerFq6cxvRM3s7BkZR5S5Hra6dfqB9AH6YXswI0omZIR0Nk2AHtOKFZTj5nfkdqoFhsbbrEawuhkgNCxVm+NFrugxbXOoqM1CPrFYA19g2gzKGmOhRMgeV38bV2etBrkJHVso3R9VOTPndkudSh/eaJvzFnE+FE3L4pPXyS5L/sSRh1l6hSP/mH4omxpML55rZJqGgvQTzb4VW8TwBc6D3hr6kJpz6Sat65Nh06opUSuP/eZX5v9fh63+QrL+omtlPDyBPhLvQ64daoxmd3/oQcFD6KM9p4Q0NMuAky48+zXhbp5cg3PLoADWRY21T9teaO5ryeIk5vBC8qTf5x6BxQQVhHvQM2H+dRwjJdHHdquxpzNRaO/a9GvZ2IqPOt5kwVa3PAqnj0nKnIJLw+7sFJngweOy4+lFanm77CbU+B6SMd6gPPnfpbUKl40g58327razW2m5cHyHdZMrdwHzXTqRLnsX/qA1QqV2tT+tpiUCuA2o3+RDOlLCkwdG/xzWXiBfb/bwinREHynSHIhCfEqh+8353jzb7WbU+uF7mWVKQYfvYJmab0sFg+G9+xl08DyX7rbeTIrQNPjJLw1AyAP0WqWujhkp7EjN+Km5dziMNlPa0xYwD721Lkw6eFLrLF6JE0usuwUbaBOzRnrbEkVUGEVAO4hfT7RD7gZGsFjvi7KOPzxhiL5q3DtcaWcZYAchyzjmdJgH99YQyuxwnpZ8TZVuNMqetcrqq5nHlWiLCfCwqaKFWP+rQDXdZay5bQj9VCUILvx9XSbpap05xVXlmdVRa+/BbXuFD9/r22HYu4YrctZ9IO5D/IJFH4psrvFUcS2e2klRIQn9F5CyJ5m2kq1epFJuN5U++9YlmuKSSJYtvLIYHPAV5hBIpK10GDWCVYckOUyzkAN4Z6dnAGTVFDuoGxIKLEJ582/ZAJE2xXpH1rkCO3svn7UZCad+XETh+yHFZ6xY3XIXXkbjFGMc0cq8fWVcGUogcDeB+OIHOfLR/ajQzMixzMbvAJSCft/nZLa44sDXMmryvZVhujcwDqhM3hA//vAYPuFWpdU4iZaRR1XXwBgIHwo+XKl0Gpg+IhYEgLAIcBSvpSMjAiCQizsA+A9r4ciEWOLisA2EMyOi/oS8b8mi21HzKnxBZxR7MksIZgxUAosb+gDSrHGgjn+Km+uP4BVR6WUQDbDbYBxlWNXTFLIn2UlAPR++rNdBGSnswr1EDOlBFIMXjiEHEoydzj2LiCw3fwODkeO6DA2SP7zbaqplWGA5kLdRKr/l9xE/k8XA0kYNuUeTIivcx+39T0oayAmpC4SvJ7YzuWG5k9mJaIbDE4WjML/MxJvctCOQssd+ailwbIYnizkgOW5Nku21O0hDxe7CZ8l8Zq7sAvKmCL2EF0eRfzkajC1oWsxtZ3B9AeAl9ZEtJxY1ZysdR7IIk5rM7O1G+AeSgtasV9MW7VLWP+1rWcYtB+FnQHrWvtnFLPnKdU+cjO1qYVjM7gMI9jpmbBfPmgxRYrJnekhPiixPq7IWGhnvpMzl6Sg5wkHUlKey3cUPldGyGy6aZjgHYMqGhAJDsu6+L+Kl8IKAnJmSnHIsutbQMFtKFGd3do6NQ772ue/DESJKxciesWRod4vm7JOh77byhldCoxRoMdsGmgl0rYDhA+/Yy9kr7GUNUGsE5olR2OEyic3XtZUUBFAl+Sj1EfgKZGHP1833fBlgSp93IudNGBbsHth/f40pK20fxZEbBA2e1Ff/iXLGzJ8fY8rsVumGGNemaX10nTHWGXht/XnKBjp1txtR0pIgQTtSecFphJ31JB94R3QQjuDRXxEPO4Ml5Qp4o+xK3GKIXFJlDS6Jmk7YqDMaArM5h1QKgbtz1i9diGAXUuA5Xzq8/sMs226VY/BXdsA9XSCTMcGuFUS0+ltu2EhxuGR2OC2vuzThG127tuaj8ksgrjgkLXTw7kbefPnK5Wdw+YH7XmrnIxdKqAsNWo/Fiaf/Tb9HMOfbjXU+fuSp+ILuXGbK5cM5ee+mTloyj3P0Y36DSbETGYxu7KGD7LGdSqiR8pihXbigdNmyUaPPL+HAz64gO/r06TnQJMu9BOcsUsMXAUbEjdBG/jjqrjmwy78qChYH4B3VUl51yKEQCAmDIH8+fojTMDqpzO/ahPUV1z7z5Y0pNc4XxZ0nPusTPZJQQ5jPvS6syWICU9dvDknHW6q6rv/nVkQfOo141+bLJS1646nhS7ljg3380s8634yC7PenhMxffzoS8oF11/jUj9fPwh9h9SeJnDcNDLp+z1EUxWNoDAONC/3yDwN5L/amz0EWVT1orY4esfQYmI6P7GLW1pbA9bOB2QI8KnX3nGQWJY6JyijzTGt0B7oUGHsHBWKap8CUcZ4f9Vm/uMPcKlSXOLW+4/NHmDFrjbznCvo1KgtOm3iodODI0kTlsHq5DOhaF/7ckHJtrn/74JpVgueXVXJLefUzotCmdrwbNlYrAzDCp6tJzHe0qjl2ldj/EFOoFHIcp8r2EC5aOQiNkiS6fGHzj28re767ZKVrDRD16kVvcuns8iyj84gh907KCMTnc3HhxMe2zc4fGCIM/2yJf17Nk/FZ0xIW74g9Orh7D/mj+FjjubJ3xHMHeo565IYxuglwYVglGfz7XXMIcuNOmOkp9NvT9lIJi7egDUfS+eflm5IqD14449ByHvpdlzNSqV3iFHx41yByGNtVl7LNZniwAKdwcgdOmV04tgpF27solgXBK2hnYfl1FfXmrd56xwiLNKzcASI7t/ToW8yQgxIGVSmY3VqTNoP8GLypWw52BlR+Jxdysf5g0r+TWyHA5x84kHqlqtbCr4yTEQoHQGDIWwfYevli2mCbXWn2UGqJPIskR9TWmuv6TmQ84EV+GWeOJ3kWT1xG9VUgRkt9wambdE3d4ZmhdZmJutX5feCUbybYwr5Lw5OQoZoFxoHfd74OONjbBtuhU+XK+y7+cgpPJRIIc2BhmWFgfC1aXirWw+J2a3JbF8mZYkttViWUMOWWWKtc624iO9mqt8CZpa5jTjEnhz6FcrZAlJ4cnyR/D+IFOz0axw7LRxHjQNQr8Qj7qp6zivoKNRop41kIzVt44v58clrkE5YuOAOEJrRXj2df66PtbgKY421GGxyGo8Q7U2NglnJ8N+7IoYK3HQYWC/C+4K01jj5D1UJIk8MMp98R9A9tP0zk+UaRlWToDTlp2CbkG6ZwZE9JLHTfv0s3XjWJ4XecA/FgpFABu9ECBAMAvUjZyobkd3pObLBjzfPmJ4fMzVbK4m7ltwMHqhat/Vj8K8E+CajFSXqXOSvY4pYghKMZM0+/sRRbQBNu0k0v0WaGA7XxA+BixYi13KSaPQt5FDCq5D58cp2Fvdy0HvMFe3ya3l009xeAqzGh/MlniRzKUwrBg5nzUm/Tari7DbwrtrmHnYOSAZSMEe7eO0d3FoFBsrOPkva8rOrFlviKkMiifBFaRJUTPk6UM727YSuBqSH9iOLPQGlkYDm0TWokdqDKk6lj4m+ufLJDOBTN3c48e+erRkmca+5WWjp1yGLMXlX1kGLuUX9qYtJKrM4GVroThqZ9ySoEB5ZQ2xXnwwCC6lnw7lw+cn90Awur08/uT7VViWRe50LrN61TrnFmkc9D1kHpVEpO3UDa1btXkc79ZobWw+DvPUkYRlPSIiA9wxZMJ67T4TtavqqP8Z5b80+1n0l8A/rBv9m8LO9yIVZ6wWwCC1H78X4HeWhCqjZ64BXHGnU0GW/vTZJmOy6gvi3V/8E3/f1SAwpLM/htCmb1NFm7Nl1nyhYTRUsIyd6Ca5HfDEl1o7Blzp8/dcbwoNdcaT7ZnGmupZk2y19WNUDhCa9jyXAf80/1e/yK/djXwRXndFQZ1Lqk3Z2yZeBx3Mf7VV6ouLPgd9KotQV9Patv8HNEC349+LLfdLb9KVxtD2/7xYsvHXJLW6TCrz/NYveSef2//Jz25jVt87g8TvAp2V8FxGza9gGPS6/KmBCyt5IeLE7LZop70Fre4jaIJW/c8e5WvvAfDiZrE6ccvPheJYid/sohGK6YPLtkycav2/N0pB7/UaILA7t0XnwtHR6a9c0t8I0He9NPml4BfAv7/GfBWOI7gMvcTChR49d+JqlzBjMf8NUBPwgks9fNaFSHx/44iQUAfJDm6SM1SqCDxhPMrTdj6P++UkJjZNlKOiZ+N4/0J4zV3tTd2a8Ki/zM2qwx+OI7TzNE+TH/v32natsibvJiPJuvlBshrmstp2tvWlNXF/LlcQqJfqshLwC8B/98FXC++k2r/pdy+Y9TaXPU8wGpzR+ZPM159WPRiqTi834v5jv/HXyfkGoefn8Bd74RlzgxCSQEws3YCZsPlRCboS+UMzON8V/juTXq+sc+CEPw3Pe019RidDqM6ePf2CYGw8iCDVevE+w5XuNIgk/HaUP7E4vR+PybXHRMP5XYKxuT0c/UEb9Zd7oX64cHEpA/njQn+OmqCTTzcvfIXUp4Dc8e9kuuuTGxaqdgwtjJfRT2HbrFbNTYZXkJ6Cem/AlIbHuweewoRgWQN9bp3NJiHftqgla6MnP/i+O6E4cGVSD3Y7b4/g6d1uB8SoFu87744Q02vGH6ge7JX2F7rddI+VVRaO/vTPw7Vd5Gjp4Qd+AmLE235AxpXPmCpCQIjfrafLG5b8AcErrK4pGL3Qw3lD3xaucWY+A6WuV3v/Kq6ausfhox11f9LQOT0jF8PRTQ76adjiN7OjOrCmhdlXKUoLMZ8JSe8c827gXeex0+R/EHiUV3IWa1BL7XuJaT/IZAwtMoo59AG5z5r2o7RVS+3zb4keUnykuQlyUuSlyQvSV6SvCR5SfKS5CXJS5KXJC9J/lMS9wbqtsFv36uVBAc8t1N++OdNVIJVraQpYd8NKXTxOdh3f7+P0fT9Bny6SZOsbC/BvtfTa1ubI5wTiqX8d78y7eoQDX0vsP3qMbZB/uF/3R78ayrxyAGk7VGve3R1TcdwmVAkHb5CNXdkGm/lAm/z0AhqWEcvOEb1dKHoXLw5xBuy1Lk3jq/p20RvFzeJWala4F2Ec11/Mh+Bk9n7EgW1UEHiWmTv6TzAlxdqZYxN7Udyjqq8THf2bZ1h3cyMVwOSWaqQqr4EHyizWgFwtrto3bsFf/B6eq8BbMaXXBq9HYFPQtXE97l3vandx83wa+3JAqtGfcALz+h3b75ToPTdYVD9TDS7nzB8YUPtr5VdxjXExHT1F7aSAgPLXKNl3YkF+2oc0uihpUn+RnJqrdUok9mCy78a4bSXgYQvrPjQNnDsaAvo12sGC7b1dIZr3GK2Zg39ZG9V5HSZSGV/tX4Nrxio9gPGYOUcenyknNk18uXhKGmq4cEVfm1gVgsj02N35/1y9vBIucFAx+qSkaUUZrP7BQZp8F7518Fs9I/u42fezO4RR9lmiwoMBQqd4d0pdeJ4iUSSMNc6+0aheWMUGv9A7LTsKFTwRTUonJ1rFBujPCN4k12i39swc+nYK6zKkMjvWL1r1AlV77F55YOfhrjkJpyasrCSRyVhpjTcniWTbzscRf0gqyKekUd9Ejj1rLg8qp93KV9pTZrPpQbKT8HR5VNvwipB84LowuUZLkHR9xHRUoQcm05eSMQrBraUZ2xZdtDTh1XQa8XryDD0VlU+L50Zrv1ZrIa4xqiSk310t2qWWT691qvERX4/Dmcuu1zIYyHlTeEFSG17CpdLjw/5PKoei7PWG++MmlGrb1pSwpcBCnD7EcxHhXTM6h/pJxdJETuDiYQ3sdHl7ET06Gy1mVWvgFKW1XTAQviJNTTcyMKGOR0RJik/zNN9PMIsjg/ZRC0OvIt3nO0NipzJodSWyTg/idNXkePuoiLzqPJAQQg/d3lCWOjBYr69o4CeHD7UoDDsX8Q1eIF4oUEpr8uXri4bxafWdvRCUatMdsbMSnPt4fbuubuMmR/UNK273YFz2eHpXOTGjgGt8EYRy7Oosi1+o42RYYJIRfTBPPm9w1FV1xD8op338hTTimsrtTWhITSKGcktrlF0mL9ILS4+WGt0wfMZPu3Fml/rQFWap7ksOK7K5vV4V6XylqvHldHHEYTjbE9U3TPovrqIAnT1eo9iKM2fwlG9i/uQfY0ZMh/tbG5iWC0tg1dtoTi+bhQEquss1kVgAijNemLUXP6NlZMInHsTlYA1oiDhM0d7zpkRQ8+zte7Blqymg7WJ7iOhBh6SeWc5JerK3sGrh9spCunQWfRZQXZUewU9ub2M75IJRLyPAikefND4mJh/K962AlWXsU9HqdeHrJZCmTNlPuSbXGgRm7STiZg8BAsFVZi/oRJnmoV+08ifEzso4YtQTdLVpnQklJJ+DHCfcuR+YYTq3kBL44icZ9znU/WkUMfwUbrPAG/FJnqprdF3aUKa1iUdk9TlmTwbRC5HUsT5/tG9XYJ891p7kyZD1w+yUKkxGskZWJ48bt+hYd6rXiDQoqKYgeFcZYrtYRqM3C1eOKWBvj0sMknCGvF6o6AzmZg4konLus3ItO2Ylg1ZS2rD3WqNB76sVpAvTHlw6a4UucLvS2XYYGOfcUg4yBdSaexeMjJUtrAj2p6NztS6lBv1lnEeYs3hKHZL2wqXMla2Xc7sv6Fvztb2VtfcHVeYHFkyxipsROlen7MHmrkfHLBg+wcqLcldNVp7P98esif95FnLoF7M6z33RCfVVVpSWOq1phvb7tKwM3nv4+VdbXIylxcQzXP9K+u7oJF8Pl8ATDf7JvII89CJwiqlfqf4rla2W/MqjWiyw+QMWMPyo1Hz6nmX0Jk2CPip0w3VYCC95/krzCdCoZAbQNXaMbBcHdm3gXxerjnWy3L5Er9/Wmq8hQSg98kZ+U0fTlnNeQu2u5etU16ij1iEnaNKCjhvOrCXAVfryS6LaIwLWSQXCPmJkQ44M4qI4DQXFnG8C05jZwt4F58oh2semo3aJbS/4VBWNtdJXpK3HF3TvHej4QDWhUdhKNtypVxkW/r9mEm0WGT7Fcp1tqnJ2v2uZpcXSfvFfWTXkHIRf0bBrcD68zeYbTAcn0PjzkmyDT2CvV/aZb9cMO/UQsHbcFGBTrlHYehfYD2xMFZ0DN4A4DpSW8QhKCW3rR7w53j7g/0Z9f4C7ZNkEc/yy238PFcGsBesNAJQfGMw4xJEs5HObPS7TH9IcaYtHBMWekuBQkjCjmufA5NtIVCgiiwWJyz8GbgUm+FxS8Y2X+UPXL6QjmWahIJwjhVmO/PVKV8lheh5jPxJlDOEtlWt3+UWVSWEMWJpWVC6n4rE8axbV1AMXT/EWu9KHh7JY7W8UovXmtSRqzZM3/lRAnlsVuzmCQTf5zpz+kPjs8ZWSbNbLSChPswjIOW3veVx8A3TcxV8MJKbHMM6SSdsVyxPDGtLto3Eczm44U2p6gTKGcs2sKIB8NnwWnWchihCzAdO+QYKXq/etwmkjMmC0ql12rVKRMbj04PonLOMSGJR+xTGjV4r/bAdeeqsmGk7Ky/tzZgzpvFZF+nppj1zx76nvk393GRaO2aY/S6Xj+anbASRdXCwDTa3FGbXnXuNzymbncg7RNs9crkRkycvp7fFmVSXtlQq77ic3bH5CLNFDIISFyz2iRj7v0q7eKVAl0IxBex2imgqRdm7VsZiDFHuYwg3a5JNVaLavt6TRqZ+jaQrMDHEekU7emXQAAuJcSmY3xWvlnyu8+hKddef4JzhhLjOm5cFTektwlDhmNc9Vzt8JXGd0yMZ3jJwrJh801duCSr5HJslHRYsL1V/hCu5A+MgfAnfSR0+DeiAcc3KlQMY9t8WR/PkeopEKomijKhur1LIEvfBBFoDAgfucfVzZZoful2ukq1PY+uZN7non/Ml+nBjiGw9EUf7vt3n6ZtqMxi8GZ2RZ/2F8QvHdjwKMe7xzu8gJY48Q0yRc4LPdN2Ey+QGgyH72boLRhqprYQ64urN0/a4cgkuYWuZ8/pQ1JTqLuxHafbk3lXPxBrH9FNQo1fz4TiAsNdXFVVYbZh3X/OzGE7yVev/tVNDzKVSpP0p5WumNq19DtMA6VWSA5g7U7untNcJmzaueXBnROI1SbwEz24aj4OoIoHQwlsjwTsOHIkijFlD9qMoY8bWUf3RqFX3rxYVFIMRd0sxllWQ/qK4/Dq9ZlFJBbxvdGaOzx080s3amS5ytCMkI5yGIsjnyBUWW73+3XoFvdh94lLcvpkghblul4AHB7t/dD/cd4DdCijJRwb5yugmHGcQR3W/MNJ4aORpNoHpUHntrQh+VGnkK25LkXUDTmbUkr1y80PYU53qCTq+eSzq5tcvD+9ITB1Z9Vs0udR188bCGtp4PHEfKHig1rm8ZHrpjqWL5YJYcBlEPd/VRr6cL+IRDsgVPts7UHIpZMLY+j60MsfUALjuYNbzzgFtgBAFDkCYyw3u073Q5YLNS/rnOZj4jiC8bKt/RrZlR055bu8ghqwh5nDmz3cUNnXthetwZqSjE9nsyj4Uzqdezqe9Xo5HXq0Qt44/LUOy2WRPgqvN5Jy6vR45G22CUxaEr1w7iMkzinrZLgeAjhVdqO+cnZ2Suv1wbfj4ksTW6ylRqbXjPjzPlWte6hHEVqGsRBdYdTWa1bOmR7/TJy1eI5npSgZ7RByrSCm4ct0PRb4SzYuBqrpSdLuFModB5qg00P0qMTz+XSkJFeAyKp2TUSAz/3pm5yT/DaXlvydCbqlGXZnauTG1fXzS7zawB77vEVCrFlrD3JNWuoXao4/ZKm/6NlJEq911zUMN836gst4n2e8PZfhJ4xvBs89Wja+DfwcRphURfkA0GKBZ5ijBgGAsJuDGDTmV3nIVHqtSjkfT9Ef7p7YSforfYgpxRUjhFqi81GgFHx+gJ98Spx9/Drvk9bHFTp7I4nzdx2QyrW1aaatWlh7/W8I1qpKVjCVcNw7at2XY2lMNmIUdVZJC5BoCTX0UWBOrRfNbIOQFBtI14ECw+8DMTbaT+WpBQtV8q8UVReNbyLzwIraNH6shMvSh2mOOAx9zzGkcs266N7oczeN8/jilPLN9zRRsYURQN/SF2qyIrdcKDrE2RJ+LchR6jqfxKbbtPdN3Ia1uTDeaCcLoDE0vQ96y7mHX9rVjLzNnnxhmhAwWy0aKqZwRPueYJ9WvimMDOEz1QWCNvd/ooI26VAdnD5hC10J4F9e/jiXjVZaeh72u2mAGB9hloqMbUirbaKtsCCrSLEWF0xCGPKnhXVumzJxJTUxXRLbOwM5UFbTtMv/d9oUtfDbOxbdYqbD5+yOmuk+Pq+6Zd0Czu6Z3UyR7imFdGFzfCnZj2IeiumeamxLZgzZjB/On4o7DhcfqMjsGSwYN9SlgkJrlLij3hkDfFAR6nqjp3xTpzwDJ1bnzQGKGxgM3zC0tvqoUHt15mSvjYNl+OHaUV/EYXw6wmn4sxl2ePsrw/8l0LV/Rv+mcAyLJo8HuC5ZGKj451X16Znt1iuF9XQJ9e6qvu5w8lf1XFe1QnsAxdK5n7HTUSdkLUpu2Sp7++GbPtxO/bTY9YQN6rDAO3lyxR6rrderV4/V3RU44dhkSV+oKlM515a+Nld7zdwJ+tcG01e57As0lHMfI0OqxsdI+6y2qIDkqhULnVOW3k6fOQRe85b7+6ar1K8s+/vKf/wtQSwMEFAACAAgAd4z3SmigejpNAAAAawAAABsAAAB1bml2ZXJzYWwvdW5pdmVyc2FsLnBuZy54bWyzsa/IzVEoSy0qzszPs1Uy1DNQsrfj5bIpKEoty0wtV6gAihnpGUCAkkKlrZIJErc8M6UkA6jCwNgYIZiRmpmeUWKrZG5uChfUB5oJAFBLAQIAABQAAgAIAESUV0cjtE77+wIAALAIAAAUAAAAAAAAAAEAAAAAAAAAAAB1bml2ZXJzYWwvcGxheWVyLnhtbFBLAQIAABQAAgAIAHeM90qHb5M5aCsAALNWAAAXAAAAAAAAAAAAAAAAAC0DAAB1bml2ZXJzYWwvdW5pdmVyc2FsLnBuZ1BLAQIAABQAAgAIAHeM90pooHo6TQAAAGsAAAAbAAAAAAAAAAEAAAAAAMouAAB1bml2ZXJzYWwvdW5pdmVyc2FsLnBuZy54bWxQSwUGAAAAAAMAAwDQAAAAUC8AAAAA"/>
  <p:tag name="ISPRING_SCORM_ENDPOINT" val="&lt;endpoint&gt;&lt;enable&gt;0&lt;/enable&gt;&lt;lrs&gt;http://&lt;/lrs&gt;&lt;auth&gt;0&lt;/auth&gt;&lt;login&gt;&lt;/login&gt;&lt;password&gt;&lt;/password&gt;&lt;key&gt;&lt;/key&gt;&lt;name&gt;&lt;/name&gt;&lt;email&gt;&lt;/email&gt;&lt;/endpoint&gt;&#10;"/>
  <p:tag name="ISPRING_PRESENTATION_TITLE" val="简约蓝灰风格毕业答辩设计PPT模板"/>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第一PPT，www.1ppt.com">
  <a:themeElements>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0068E1"/>
    </a:accent1>
    <a:accent2>
      <a:srgbClr val="8795B3"/>
    </a:accent2>
    <a:accent3>
      <a:srgbClr val="4B505B"/>
    </a:accent3>
    <a:accent4>
      <a:srgbClr val="588DCB"/>
    </a:accent4>
    <a:accent5>
      <a:srgbClr val="6B6B6B"/>
    </a:accent5>
    <a:accent6>
      <a:srgbClr val="59595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1202</Words>
  <Application>Microsoft Office PowerPoint</Application>
  <PresentationFormat>宽屏</PresentationFormat>
  <Paragraphs>144</Paragraphs>
  <Slides>19</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맑은 고딕</vt:lpstr>
      <vt:lpstr>等线</vt:lpstr>
      <vt:lpstr>等线 Light</vt:lpstr>
      <vt:lpstr>方正细圆简体</vt:lpstr>
      <vt:lpstr>时尚中黑简体</vt:lpstr>
      <vt:lpstr>Microsoft YaHei</vt:lpstr>
      <vt:lpstr>Microsoft YaHei</vt:lpstr>
      <vt:lpstr>钟齐陈伟勋硬笔行书字库</vt:lpstr>
      <vt:lpstr>Arial</vt:lpstr>
      <vt:lpstr>Calibri</vt:lpstr>
      <vt:lpstr>Modern No. 20</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简约蓝灰风格毕业答辩设计PPT模板</dc:title>
  <dc:creator>第一PPT</dc:creator>
  <cp:keywords>www.1ppt.com</cp:keywords>
  <dc:description>www.1ppt.com</dc:description>
  <cp:lastModifiedBy>王 磊</cp:lastModifiedBy>
  <cp:revision>591</cp:revision>
  <dcterms:created xsi:type="dcterms:W3CDTF">2018-01-07T13:00:52Z</dcterms:created>
  <dcterms:modified xsi:type="dcterms:W3CDTF">2020-06-11T11:56:22Z</dcterms:modified>
</cp:coreProperties>
</file>